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53"/>
  </p:notesMasterIdLst>
  <p:handoutMasterIdLst>
    <p:handoutMasterId r:id="rId54"/>
  </p:handoutMasterIdLst>
  <p:sldIdLst>
    <p:sldId id="1316" r:id="rId5"/>
    <p:sldId id="1357" r:id="rId6"/>
    <p:sldId id="1382" r:id="rId7"/>
    <p:sldId id="1384" r:id="rId8"/>
    <p:sldId id="1383" r:id="rId9"/>
    <p:sldId id="1397" r:id="rId10"/>
    <p:sldId id="1394" r:id="rId11"/>
    <p:sldId id="1395" r:id="rId12"/>
    <p:sldId id="1360" r:id="rId13"/>
    <p:sldId id="1356" r:id="rId14"/>
    <p:sldId id="1361" r:id="rId15"/>
    <p:sldId id="1362" r:id="rId16"/>
    <p:sldId id="1366" r:id="rId17"/>
    <p:sldId id="1386" r:id="rId18"/>
    <p:sldId id="1400" r:id="rId19"/>
    <p:sldId id="1401" r:id="rId20"/>
    <p:sldId id="1399" r:id="rId21"/>
    <p:sldId id="1402" r:id="rId22"/>
    <p:sldId id="1385" r:id="rId23"/>
    <p:sldId id="1370" r:id="rId24"/>
    <p:sldId id="1371" r:id="rId25"/>
    <p:sldId id="1398" r:id="rId26"/>
    <p:sldId id="1403" r:id="rId27"/>
    <p:sldId id="1372" r:id="rId28"/>
    <p:sldId id="1355" r:id="rId29"/>
    <p:sldId id="1359" r:id="rId30"/>
    <p:sldId id="1352" r:id="rId31"/>
    <p:sldId id="1396" r:id="rId32"/>
    <p:sldId id="1388" r:id="rId33"/>
    <p:sldId id="1354" r:id="rId34"/>
    <p:sldId id="1407" r:id="rId35"/>
    <p:sldId id="1387" r:id="rId36"/>
    <p:sldId id="1389" r:id="rId37"/>
    <p:sldId id="1379" r:id="rId38"/>
    <p:sldId id="1390" r:id="rId39"/>
    <p:sldId id="1378" r:id="rId40"/>
    <p:sldId id="1391" r:id="rId41"/>
    <p:sldId id="1392" r:id="rId42"/>
    <p:sldId id="1393" r:id="rId43"/>
    <p:sldId id="1380" r:id="rId44"/>
    <p:sldId id="1405" r:id="rId45"/>
    <p:sldId id="1381" r:id="rId46"/>
    <p:sldId id="1406" r:id="rId47"/>
    <p:sldId id="1404" r:id="rId48"/>
    <p:sldId id="1408" r:id="rId49"/>
    <p:sldId id="1409" r:id="rId50"/>
    <p:sldId id="1350" r:id="rId51"/>
    <p:sldId id="1374"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57"/>
            <p14:sldId id="1382"/>
            <p14:sldId id="1384"/>
            <p14:sldId id="1383"/>
            <p14:sldId id="1397"/>
            <p14:sldId id="1394"/>
            <p14:sldId id="1395"/>
            <p14:sldId id="1360"/>
            <p14:sldId id="1356"/>
            <p14:sldId id="1361"/>
            <p14:sldId id="1362"/>
            <p14:sldId id="1366"/>
            <p14:sldId id="1386"/>
            <p14:sldId id="1400"/>
            <p14:sldId id="1401"/>
            <p14:sldId id="1399"/>
            <p14:sldId id="1402"/>
            <p14:sldId id="1385"/>
            <p14:sldId id="1370"/>
            <p14:sldId id="1371"/>
            <p14:sldId id="1398"/>
            <p14:sldId id="1403"/>
            <p14:sldId id="1372"/>
            <p14:sldId id="1355"/>
            <p14:sldId id="1359"/>
            <p14:sldId id="1352"/>
            <p14:sldId id="1396"/>
            <p14:sldId id="1388"/>
            <p14:sldId id="1354"/>
            <p14:sldId id="1407"/>
            <p14:sldId id="1387"/>
            <p14:sldId id="1389"/>
            <p14:sldId id="1379"/>
            <p14:sldId id="1390"/>
            <p14:sldId id="1378"/>
            <p14:sldId id="1391"/>
            <p14:sldId id="1392"/>
            <p14:sldId id="1393"/>
            <p14:sldId id="1380"/>
            <p14:sldId id="1405"/>
            <p14:sldId id="1381"/>
            <p14:sldId id="1406"/>
            <p14:sldId id="1404"/>
            <p14:sldId id="1408"/>
            <p14:sldId id="1409"/>
            <p14:sldId id="1350"/>
            <p14:sldId id="13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3" autoAdjust="0"/>
    <p:restoredTop sz="95994" autoAdjust="0"/>
  </p:normalViewPr>
  <p:slideViewPr>
    <p:cSldViewPr>
      <p:cViewPr varScale="1">
        <p:scale>
          <a:sx n="81" d="100"/>
          <a:sy n="81" d="100"/>
        </p:scale>
        <p:origin x="60" y="1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10/10/2017 3:33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10/10/2017 3:33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a:t>
            </a:r>
            <a:r>
              <a:rPr lang="en-US" dirty="0" err="1"/>
              <a:t>Async</a:t>
            </a:r>
            <a:r>
              <a:rPr lang="en-US" dirty="0"/>
              <a:t> Receive </a:t>
            </a:r>
            <a:r>
              <a:rPr lang="en-US" dirty="0" err="1"/>
              <a:t>tranmit</a:t>
            </a:r>
            <a:endParaRPr lang="en-US" dirty="0"/>
          </a:p>
          <a:p>
            <a:r>
              <a:rPr lang="en-US" dirty="0"/>
              <a:t>Serial Peripheral Interface – serial</a:t>
            </a:r>
          </a:p>
          <a:p>
            <a:r>
              <a:rPr lang="en-US" dirty="0"/>
              <a:t>I2C is a serial bus, master slave</a:t>
            </a:r>
          </a:p>
          <a:p>
            <a:r>
              <a:rPr lang="en-US" dirty="0"/>
              <a:t>PWM Pulse Width Modulation.  GPIO General Purpose Input and output.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10/10/2017 3:33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37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599748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64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33.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hyperlink" Target="https://blogs.msdn.microsoft.com/iotdev/2017/07/06/visual-studio-code-extension-for-arduino-is-now-open-sourced/" TargetMode="External"/><Relationship Id="rId2" Type="http://schemas.openxmlformats.org/officeDocument/2006/relationships/hyperlink" Target="http://www.visualmicro.com/" TargetMode="Externa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github.io/azure-iot-developer-kit/" TargetMode="External"/><Relationship Id="rId2" Type="http://schemas.openxmlformats.org/officeDocument/2006/relationships/image" Target="../media/image31.jpe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33.xml"/><Relationship Id="rId6" Type="http://schemas.openxmlformats.org/officeDocument/2006/relationships/hyperlink" Target="https://docs.microsoft.com/en-us/powershell/azureps-cmdlets-docs/" TargetMode="External"/><Relationship Id="rId5" Type="http://schemas.openxmlformats.org/officeDocument/2006/relationships/hyperlink" Target="https://github.com/Azure/azure-xplat-cli" TargetMode="External"/><Relationship Id="rId4" Type="http://schemas.openxmlformats.org/officeDocument/2006/relationships/hyperlink" Target="https://github.com/Azure/azure-cli"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android.com/things/hardware/index.html" TargetMode="External"/><Relationship Id="rId7" Type="http://schemas.openxmlformats.org/officeDocument/2006/relationships/hyperlink" Target="https://docs.microsoft.com/en-us/azure/iot-hub/iot-hub-weather-forecast-machine-learning"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docs.microsoft.com/en-us/azure/iot-hub/" TargetMode="External"/><Relationship Id="rId5" Type="http://schemas.openxmlformats.org/officeDocument/2006/relationships/hyperlink" Target="https://marketplace.visualstudio.com/items?itemName=vsciot-vscode.vscode-arduino" TargetMode="External"/><Relationship Id="rId4" Type="http://schemas.openxmlformats.org/officeDocument/2006/relationships/hyperlink" Target="https://developer.xamarin.com/guides/cross-platform/iot/"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hyperlink" Target="https://www.arduino.cc/" TargetMode="External"/><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hyperlink" Target="http://developer.wildernesslabs.co/" TargetMode="Externa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adpead@gmail.com</a:t>
            </a:r>
          </a:p>
          <a:p>
            <a:r>
              <a:rPr lang="en-US" dirty="0"/>
              <a:t>Xamarin MVP, Microsoft MVP, Xamarin Insider</a:t>
            </a:r>
          </a:p>
        </p:txBody>
      </p:sp>
      <p:sp>
        <p:nvSpPr>
          <p:cNvPr id="3" name="Title 2"/>
          <p:cNvSpPr>
            <a:spLocks noGrp="1"/>
          </p:cNvSpPr>
          <p:nvPr>
            <p:ph type="title"/>
          </p:nvPr>
        </p:nvSpPr>
        <p:spPr/>
        <p:txBody>
          <a:bodyPr/>
          <a:lstStyle/>
          <a:p>
            <a:r>
              <a:rPr lang="en-US" dirty="0"/>
              <a:t>Azure and the Internet of Things</a:t>
            </a:r>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C5A06-27CB-484D-BB06-AC478187D7AD}"/>
              </a:ext>
            </a:extLst>
          </p:cNvPr>
          <p:cNvSpPr>
            <a:spLocks noGrp="1"/>
          </p:cNvSpPr>
          <p:nvPr>
            <p:ph type="title"/>
          </p:nvPr>
        </p:nvSpPr>
        <p:spPr/>
        <p:txBody>
          <a:bodyPr/>
          <a:lstStyle/>
          <a:p>
            <a:r>
              <a:rPr lang="en-US" dirty="0"/>
              <a:t>Android Things</a:t>
            </a:r>
          </a:p>
        </p:txBody>
      </p:sp>
      <p:pic>
        <p:nvPicPr>
          <p:cNvPr id="4" name="Picture 3">
            <a:extLst>
              <a:ext uri="{FF2B5EF4-FFF2-40B4-BE49-F238E27FC236}">
                <a16:creationId xmlns:a16="http://schemas.microsoft.com/office/drawing/2014/main" id="{F0B39445-8420-421C-A44A-A148A3B8DB14}"/>
              </a:ext>
            </a:extLst>
          </p:cNvPr>
          <p:cNvPicPr>
            <a:picLocks noChangeAspect="1"/>
          </p:cNvPicPr>
          <p:nvPr/>
        </p:nvPicPr>
        <p:blipFill>
          <a:blip r:embed="rId2"/>
          <a:stretch>
            <a:fillRect/>
          </a:stretch>
        </p:blipFill>
        <p:spPr>
          <a:xfrm>
            <a:off x="5320018" y="2197588"/>
            <a:ext cx="6162424" cy="2875798"/>
          </a:xfrm>
          <a:prstGeom prst="rect">
            <a:avLst/>
          </a:prstGeom>
        </p:spPr>
      </p:pic>
      <p:sp>
        <p:nvSpPr>
          <p:cNvPr id="5" name="TextBox 4">
            <a:extLst>
              <a:ext uri="{FF2B5EF4-FFF2-40B4-BE49-F238E27FC236}">
                <a16:creationId xmlns:a16="http://schemas.microsoft.com/office/drawing/2014/main" id="{FBCBB99E-17A9-49D8-9AB8-7F5B43EA852D}"/>
              </a:ext>
            </a:extLst>
          </p:cNvPr>
          <p:cNvSpPr txBox="1"/>
          <p:nvPr/>
        </p:nvSpPr>
        <p:spPr>
          <a:xfrm>
            <a:off x="220001" y="1830651"/>
            <a:ext cx="4780624" cy="4598182"/>
          </a:xfrm>
          <a:prstGeom prst="rect">
            <a:avLst/>
          </a:prstGeom>
          <a:noFill/>
        </p:spPr>
        <p:txBody>
          <a:bodyPr wrap="square" lIns="182880" tIns="146304" rIns="182880" bIns="146304" rtlCol="0">
            <a:spAutoFit/>
          </a:bodyPr>
          <a:lstStyle/>
          <a:p>
            <a:pPr algn="ctr">
              <a:lnSpc>
                <a:spcPct val="90000"/>
              </a:lnSpc>
              <a:spcAft>
                <a:spcPts val="600"/>
              </a:spcAft>
            </a:pPr>
            <a:r>
              <a:rPr lang="en-US" sz="3000" b="0" i="0" dirty="0">
                <a:effectLst/>
                <a:latin typeface="Roboto"/>
              </a:rPr>
              <a:t>Android Things makes developing connected embedded devices easy by providing the same Android development tools, Android framework, and Google APIs</a:t>
            </a:r>
          </a:p>
          <a:p>
            <a:pPr algn="ctr">
              <a:lnSpc>
                <a:spcPct val="90000"/>
              </a:lnSpc>
              <a:spcAft>
                <a:spcPts val="600"/>
              </a:spcAft>
            </a:pPr>
            <a:endParaRPr lang="en-US" sz="3000" dirty="0">
              <a:latin typeface="Roboto"/>
            </a:endParaRPr>
          </a:p>
          <a:p>
            <a:pPr algn="ctr">
              <a:lnSpc>
                <a:spcPct val="90000"/>
              </a:lnSpc>
              <a:spcAft>
                <a:spcPts val="600"/>
              </a:spcAft>
            </a:pPr>
            <a:r>
              <a:rPr lang="en-US" sz="3000" dirty="0">
                <a:latin typeface="Roboto"/>
              </a:rPr>
              <a:t>Now in Preview 0.51</a:t>
            </a:r>
            <a:endParaRPr lang="en-US" sz="3000" dirty="0"/>
          </a:p>
          <a:p>
            <a:pPr algn="ct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8828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BF41-C6CB-47D0-9C09-BBC861FE0B0E}"/>
              </a:ext>
            </a:extLst>
          </p:cNvPr>
          <p:cNvSpPr>
            <a:spLocks noGrp="1"/>
          </p:cNvSpPr>
          <p:nvPr>
            <p:ph type="body" sz="quarter" idx="10"/>
          </p:nvPr>
        </p:nvSpPr>
        <p:spPr/>
        <p:txBody>
          <a:bodyPr/>
          <a:lstStyle/>
          <a:p>
            <a:pPr marL="0" indent="0">
              <a:buNone/>
            </a:pPr>
            <a:r>
              <a:rPr lang="en-US" b="0" i="0" dirty="0">
                <a:effectLst/>
                <a:latin typeface="Roboto"/>
              </a:rPr>
              <a:t>Peripheral I/O API</a:t>
            </a:r>
          </a:p>
          <a:p>
            <a:pPr marL="0" indent="0">
              <a:buNone/>
            </a:pPr>
            <a:r>
              <a:rPr lang="en-US" sz="3000" b="0" i="0" dirty="0">
                <a:effectLst/>
                <a:latin typeface="Roboto"/>
              </a:rPr>
              <a:t>The Peripheral I/O APIs let your apps communicate with sensors and actuators using industry standard protocols and interfaces. The following interfaces are supported: GPIO, PWM, I2C, SPI, UART.</a:t>
            </a:r>
          </a:p>
          <a:p>
            <a:pPr marL="0" indent="0">
              <a:buNone/>
            </a:pPr>
            <a:endParaRPr lang="en-US" sz="3000" dirty="0">
              <a:latin typeface="Roboto"/>
            </a:endParaRPr>
          </a:p>
          <a:p>
            <a:pPr marL="0" indent="0">
              <a:buNone/>
            </a:pPr>
            <a:r>
              <a:rPr lang="en-US" b="0" i="0" dirty="0">
                <a:effectLst/>
                <a:latin typeface="Roboto"/>
              </a:rPr>
              <a:t>User Driver API   (GPS, HID, Sensors, Audio)</a:t>
            </a:r>
          </a:p>
          <a:p>
            <a:pPr marL="0" indent="0">
              <a:buNone/>
            </a:pPr>
            <a:r>
              <a:rPr lang="en-US" sz="3000" b="0" i="0" dirty="0">
                <a:effectLst/>
                <a:latin typeface="Roboto"/>
              </a:rPr>
              <a:t>User drivers extend existing Android framework services and allow apps to inject hardware events into the framework that other apps can access using the standard Android APIs.</a:t>
            </a:r>
          </a:p>
          <a:p>
            <a:pPr marL="0" indent="0">
              <a:buNone/>
            </a:pPr>
            <a:endParaRPr lang="en-US" sz="3000" dirty="0"/>
          </a:p>
        </p:txBody>
      </p:sp>
      <p:sp>
        <p:nvSpPr>
          <p:cNvPr id="3" name="Title 2">
            <a:extLst>
              <a:ext uri="{FF2B5EF4-FFF2-40B4-BE49-F238E27FC236}">
                <a16:creationId xmlns:a16="http://schemas.microsoft.com/office/drawing/2014/main" id="{2F2BEE4B-B344-43A3-91E5-B6678A1DE839}"/>
              </a:ext>
            </a:extLst>
          </p:cNvPr>
          <p:cNvSpPr>
            <a:spLocks noGrp="1"/>
          </p:cNvSpPr>
          <p:nvPr>
            <p:ph type="title"/>
          </p:nvPr>
        </p:nvSpPr>
        <p:spPr/>
        <p:txBody>
          <a:bodyPr/>
          <a:lstStyle/>
          <a:p>
            <a:r>
              <a:rPr lang="en-US" dirty="0"/>
              <a:t>Things Support Library</a:t>
            </a:r>
          </a:p>
        </p:txBody>
      </p:sp>
    </p:spTree>
    <p:extLst>
      <p:ext uri="{BB962C8B-B14F-4D97-AF65-F5344CB8AC3E}">
        <p14:creationId xmlns:p14="http://schemas.microsoft.com/office/powerpoint/2010/main" val="3473467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274BE-E903-4D4F-BC18-FA9EE78CDAC6}"/>
              </a:ext>
            </a:extLst>
          </p:cNvPr>
          <p:cNvSpPr>
            <a:spLocks noGrp="1"/>
          </p:cNvSpPr>
          <p:nvPr>
            <p:ph type="body" sz="quarter" idx="10"/>
          </p:nvPr>
        </p:nvSpPr>
        <p:spPr/>
        <p:txBody>
          <a:bodyPr/>
          <a:lstStyle/>
          <a:p>
            <a:r>
              <a:rPr lang="en-US" sz="3000" b="0" i="0" dirty="0">
                <a:effectLst/>
                <a:latin typeface="Roboto"/>
              </a:rPr>
              <a:t>Core application packages</a:t>
            </a:r>
          </a:p>
          <a:p>
            <a:endParaRPr lang="en-US" sz="2000" dirty="0"/>
          </a:p>
          <a:p>
            <a:r>
              <a:rPr lang="en-US" sz="2000" dirty="0"/>
              <a:t>Android Things doesn't include the standard suite of system apps and content providers. Avoid using common intents as well as the following content provider APIs in your apps: </a:t>
            </a:r>
            <a:r>
              <a:rPr lang="en-US" sz="2000" dirty="0" err="1"/>
              <a:t>CalendarContract</a:t>
            </a:r>
            <a:r>
              <a:rPr lang="en-US" sz="2000" dirty="0"/>
              <a:t>, </a:t>
            </a:r>
            <a:r>
              <a:rPr lang="en-US" sz="2000" dirty="0" err="1"/>
              <a:t>ContactsContract</a:t>
            </a:r>
            <a:r>
              <a:rPr lang="en-US" sz="2000" dirty="0"/>
              <a:t>, </a:t>
            </a:r>
            <a:r>
              <a:rPr lang="en-US" sz="2000" dirty="0" err="1"/>
              <a:t>DocumentsContract</a:t>
            </a:r>
            <a:r>
              <a:rPr lang="en-US" sz="2000" dirty="0"/>
              <a:t>, </a:t>
            </a:r>
            <a:r>
              <a:rPr lang="en-US" sz="2000" dirty="0" err="1"/>
              <a:t>DownloadManager</a:t>
            </a:r>
            <a:r>
              <a:rPr lang="en-US" sz="2000" dirty="0"/>
              <a:t>, </a:t>
            </a:r>
            <a:r>
              <a:rPr lang="en-US" sz="2000" dirty="0" err="1"/>
              <a:t>MediaStore</a:t>
            </a:r>
            <a:r>
              <a:rPr lang="en-US" sz="2000" dirty="0"/>
              <a:t>, Settings, Telephony, </a:t>
            </a:r>
            <a:r>
              <a:rPr lang="en-US" sz="2000" dirty="0" err="1"/>
              <a:t>UserDictionary</a:t>
            </a:r>
            <a:r>
              <a:rPr lang="en-US" sz="2000" dirty="0"/>
              <a:t>, </a:t>
            </a:r>
            <a:r>
              <a:rPr lang="en-US" sz="2000" dirty="0" err="1"/>
              <a:t>VoicemailContract</a:t>
            </a:r>
            <a:endParaRPr lang="en-US" sz="2000" dirty="0"/>
          </a:p>
          <a:p>
            <a:r>
              <a:rPr lang="en-US" sz="3000" b="0" i="0" dirty="0">
                <a:effectLst/>
                <a:latin typeface="Roboto"/>
              </a:rPr>
              <a:t>Displays are optional</a:t>
            </a:r>
          </a:p>
          <a:p>
            <a:r>
              <a:rPr lang="en-US" sz="3000" dirty="0">
                <a:latin typeface="Roboto"/>
              </a:rPr>
              <a:t>Google Play Services partially available</a:t>
            </a:r>
          </a:p>
          <a:p>
            <a:r>
              <a:rPr lang="en-US" sz="3000" b="0" i="0" dirty="0">
                <a:effectLst/>
                <a:latin typeface="Roboto"/>
              </a:rPr>
              <a:t>Home activity support</a:t>
            </a:r>
          </a:p>
          <a:p>
            <a:r>
              <a:rPr lang="en-US" sz="2000" dirty="0"/>
              <a:t>Android Things expects one application to expose a "home activity" in its manifest as the main entry point for the system to automatically launch on boot.</a:t>
            </a:r>
          </a:p>
          <a:p>
            <a:endParaRPr lang="en-US" sz="3000" dirty="0">
              <a:latin typeface="Roboto"/>
            </a:endParaRPr>
          </a:p>
        </p:txBody>
      </p:sp>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Behavioral Changes</a:t>
            </a:r>
          </a:p>
        </p:txBody>
      </p:sp>
    </p:spTree>
    <p:extLst>
      <p:ext uri="{BB962C8B-B14F-4D97-AF65-F5344CB8AC3E}">
        <p14:creationId xmlns:p14="http://schemas.microsoft.com/office/powerpoint/2010/main" val="32194652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0BC88-29C7-417C-B111-E721FB23CA0E}"/>
              </a:ext>
            </a:extLst>
          </p:cNvPr>
          <p:cNvSpPr>
            <a:spLocks noGrp="1"/>
          </p:cNvSpPr>
          <p:nvPr>
            <p:ph type="title"/>
          </p:nvPr>
        </p:nvSpPr>
        <p:spPr/>
        <p:txBody>
          <a:bodyPr/>
          <a:lstStyle/>
          <a:p>
            <a:r>
              <a:rPr lang="en-US" dirty="0"/>
              <a:t>Development Boards</a:t>
            </a:r>
          </a:p>
        </p:txBody>
      </p:sp>
      <p:pic>
        <p:nvPicPr>
          <p:cNvPr id="6" name="Picture 5">
            <a:extLst>
              <a:ext uri="{FF2B5EF4-FFF2-40B4-BE49-F238E27FC236}">
                <a16:creationId xmlns:a16="http://schemas.microsoft.com/office/drawing/2014/main" id="{B6B69500-CA5C-4861-A080-096BB0BF94E3}"/>
              </a:ext>
            </a:extLst>
          </p:cNvPr>
          <p:cNvPicPr>
            <a:picLocks noChangeAspect="1"/>
          </p:cNvPicPr>
          <p:nvPr/>
        </p:nvPicPr>
        <p:blipFill>
          <a:blip r:embed="rId2"/>
          <a:stretch>
            <a:fillRect/>
          </a:stretch>
        </p:blipFill>
        <p:spPr>
          <a:xfrm>
            <a:off x="2129897" y="1212849"/>
            <a:ext cx="7772920" cy="2640943"/>
          </a:xfrm>
          <a:prstGeom prst="rect">
            <a:avLst/>
          </a:prstGeom>
        </p:spPr>
      </p:pic>
      <p:pic>
        <p:nvPicPr>
          <p:cNvPr id="4" name="Picture 3">
            <a:extLst>
              <a:ext uri="{FF2B5EF4-FFF2-40B4-BE49-F238E27FC236}">
                <a16:creationId xmlns:a16="http://schemas.microsoft.com/office/drawing/2014/main" id="{8B8A8D62-7492-4334-88E5-837FDDEAC86E}"/>
              </a:ext>
            </a:extLst>
          </p:cNvPr>
          <p:cNvPicPr>
            <a:picLocks noChangeAspect="1"/>
          </p:cNvPicPr>
          <p:nvPr/>
        </p:nvPicPr>
        <p:blipFill>
          <a:blip r:embed="rId3"/>
          <a:stretch>
            <a:fillRect/>
          </a:stretch>
        </p:blipFill>
        <p:spPr>
          <a:xfrm>
            <a:off x="3452812" y="4148441"/>
            <a:ext cx="5320506" cy="2164782"/>
          </a:xfrm>
          <a:prstGeom prst="rect">
            <a:avLst/>
          </a:prstGeom>
        </p:spPr>
      </p:pic>
    </p:spTree>
    <p:extLst>
      <p:ext uri="{BB962C8B-B14F-4D97-AF65-F5344CB8AC3E}">
        <p14:creationId xmlns:p14="http://schemas.microsoft.com/office/powerpoint/2010/main" val="10391457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indows 10 iot">
            <a:extLst>
              <a:ext uri="{FF2B5EF4-FFF2-40B4-BE49-F238E27FC236}">
                <a16:creationId xmlns:a16="http://schemas.microsoft.com/office/drawing/2014/main" id="{89150A07-0AC6-49DD-BF21-36C0827D2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837" y="1439862"/>
            <a:ext cx="4475053" cy="38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579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lated image">
            <a:extLst>
              <a:ext uri="{FF2B5EF4-FFF2-40B4-BE49-F238E27FC236}">
                <a16:creationId xmlns:a16="http://schemas.microsoft.com/office/drawing/2014/main" id="{0A91266C-3CB7-449B-BF49-70434E0D9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 y="1211262"/>
            <a:ext cx="11090275" cy="482421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ADBD3CCB-BAC7-417A-95B1-8D02D77FEB3F}"/>
              </a:ext>
            </a:extLst>
          </p:cNvPr>
          <p:cNvSpPr>
            <a:spLocks noGrp="1"/>
          </p:cNvSpPr>
          <p:nvPr>
            <p:ph type="title"/>
          </p:nvPr>
        </p:nvSpPr>
        <p:spPr>
          <a:xfrm>
            <a:off x="274639" y="295274"/>
            <a:ext cx="11889564" cy="917575"/>
          </a:xfrm>
        </p:spPr>
        <p:txBody>
          <a:bodyPr/>
          <a:lstStyle/>
          <a:p>
            <a:r>
              <a:rPr lang="en-US" dirty="0"/>
              <a:t>One Windows Platform</a:t>
            </a:r>
          </a:p>
        </p:txBody>
      </p:sp>
    </p:spTree>
    <p:extLst>
      <p:ext uri="{BB962C8B-B14F-4D97-AF65-F5344CB8AC3E}">
        <p14:creationId xmlns:p14="http://schemas.microsoft.com/office/powerpoint/2010/main" val="13764578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ABFDA28-C46E-41F9-9072-13AC11EA3695}"/>
              </a:ext>
            </a:extLst>
          </p:cNvPr>
          <p:cNvSpPr>
            <a:spLocks noGrp="1"/>
          </p:cNvSpPr>
          <p:nvPr>
            <p:ph type="body" sz="quarter" idx="10"/>
          </p:nvPr>
        </p:nvSpPr>
        <p:spPr>
          <a:xfrm>
            <a:off x="579437" y="1592262"/>
            <a:ext cx="8381998" cy="4979782"/>
          </a:xfrm>
        </p:spPr>
        <p:txBody>
          <a:bodyPr/>
          <a:lstStyle/>
          <a:p>
            <a:r>
              <a:rPr lang="en-US" dirty="0"/>
              <a:t>C#</a:t>
            </a:r>
          </a:p>
          <a:p>
            <a:r>
              <a:rPr lang="en-US" dirty="0"/>
              <a:t>XAML</a:t>
            </a:r>
          </a:p>
          <a:p>
            <a:r>
              <a:rPr lang="en-US" dirty="0"/>
              <a:t>UWP</a:t>
            </a:r>
          </a:p>
          <a:p>
            <a:r>
              <a:rPr lang="en-US" dirty="0"/>
              <a:t>Azure IoT Device Management</a:t>
            </a:r>
          </a:p>
          <a:p>
            <a:r>
              <a:rPr lang="en-US" dirty="0"/>
              <a:t>Cortana support out the box</a:t>
            </a:r>
          </a:p>
          <a:p>
            <a:r>
              <a:rPr lang="en-US" dirty="0"/>
              <a:t>Remote Display</a:t>
            </a:r>
          </a:p>
        </p:txBody>
      </p:sp>
      <p:sp>
        <p:nvSpPr>
          <p:cNvPr id="6" name="Title 2">
            <a:extLst>
              <a:ext uri="{FF2B5EF4-FFF2-40B4-BE49-F238E27FC236}">
                <a16:creationId xmlns:a16="http://schemas.microsoft.com/office/drawing/2014/main" id="{FD94C857-EB40-417E-921D-D0E08553D2E9}"/>
              </a:ext>
            </a:extLst>
          </p:cNvPr>
          <p:cNvSpPr>
            <a:spLocks noGrp="1"/>
          </p:cNvSpPr>
          <p:nvPr>
            <p:ph type="title"/>
          </p:nvPr>
        </p:nvSpPr>
        <p:spPr>
          <a:xfrm>
            <a:off x="274639" y="295274"/>
            <a:ext cx="11889564" cy="917575"/>
          </a:xfrm>
        </p:spPr>
        <p:txBody>
          <a:bodyPr/>
          <a:lstStyle/>
          <a:p>
            <a:r>
              <a:rPr lang="en-US" dirty="0"/>
              <a:t>Windows 10 Io</a:t>
            </a:r>
            <a:r>
              <a:rPr lang="en-ZA" dirty="0"/>
              <a:t>T</a:t>
            </a:r>
            <a:r>
              <a:rPr lang="en-US" dirty="0"/>
              <a:t> Core</a:t>
            </a:r>
          </a:p>
        </p:txBody>
      </p:sp>
    </p:spTree>
    <p:extLst>
      <p:ext uri="{BB962C8B-B14F-4D97-AF65-F5344CB8AC3E}">
        <p14:creationId xmlns:p14="http://schemas.microsoft.com/office/powerpoint/2010/main" val="3746302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58A036-6C70-48DD-B46D-E9087B086196}"/>
              </a:ext>
            </a:extLst>
          </p:cNvPr>
          <p:cNvPicPr>
            <a:picLocks noChangeAspect="1"/>
          </p:cNvPicPr>
          <p:nvPr/>
        </p:nvPicPr>
        <p:blipFill>
          <a:blip r:embed="rId2"/>
          <a:stretch>
            <a:fillRect/>
          </a:stretch>
        </p:blipFill>
        <p:spPr>
          <a:xfrm>
            <a:off x="1646237" y="1668462"/>
            <a:ext cx="8637216" cy="4135395"/>
          </a:xfrm>
          <a:prstGeom prst="rect">
            <a:avLst/>
          </a:prstGeom>
        </p:spPr>
      </p:pic>
      <p:sp>
        <p:nvSpPr>
          <p:cNvPr id="5" name="Title 2">
            <a:extLst>
              <a:ext uri="{FF2B5EF4-FFF2-40B4-BE49-F238E27FC236}">
                <a16:creationId xmlns:a16="http://schemas.microsoft.com/office/drawing/2014/main" id="{83E6AD1B-00BC-4F8F-84B4-60D6E9369F2C}"/>
              </a:ext>
            </a:extLst>
          </p:cNvPr>
          <p:cNvSpPr>
            <a:spLocks noGrp="1"/>
          </p:cNvSpPr>
          <p:nvPr>
            <p:ph type="title"/>
          </p:nvPr>
        </p:nvSpPr>
        <p:spPr>
          <a:xfrm>
            <a:off x="274639" y="295274"/>
            <a:ext cx="11889564" cy="917575"/>
          </a:xfrm>
        </p:spPr>
        <p:txBody>
          <a:bodyPr/>
          <a:lstStyle/>
          <a:p>
            <a:r>
              <a:rPr lang="en-US" dirty="0"/>
              <a:t>Development Boards</a:t>
            </a:r>
          </a:p>
        </p:txBody>
      </p:sp>
    </p:spTree>
    <p:extLst>
      <p:ext uri="{BB962C8B-B14F-4D97-AF65-F5344CB8AC3E}">
        <p14:creationId xmlns:p14="http://schemas.microsoft.com/office/powerpoint/2010/main" val="25622398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windows 10 iot dashboard">
            <a:extLst>
              <a:ext uri="{FF2B5EF4-FFF2-40B4-BE49-F238E27FC236}">
                <a16:creationId xmlns:a16="http://schemas.microsoft.com/office/drawing/2014/main" id="{9B8A7B0B-830D-42F3-94A5-C81F619D8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637" y="1439862"/>
            <a:ext cx="8724901" cy="52914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6010E2C2-C839-41F3-ADCE-08B160BDD3EA}"/>
              </a:ext>
            </a:extLst>
          </p:cNvPr>
          <p:cNvSpPr>
            <a:spLocks noGrp="1"/>
          </p:cNvSpPr>
          <p:nvPr>
            <p:ph type="title"/>
          </p:nvPr>
        </p:nvSpPr>
        <p:spPr>
          <a:xfrm>
            <a:off x="274639" y="295274"/>
            <a:ext cx="11889564" cy="917575"/>
          </a:xfrm>
        </p:spPr>
        <p:txBody>
          <a:bodyPr/>
          <a:lstStyle/>
          <a:p>
            <a:r>
              <a:rPr lang="en-US" dirty="0"/>
              <a:t>Remote Client</a:t>
            </a:r>
          </a:p>
        </p:txBody>
      </p:sp>
    </p:spTree>
    <p:extLst>
      <p:ext uri="{BB962C8B-B14F-4D97-AF65-F5344CB8AC3E}">
        <p14:creationId xmlns:p14="http://schemas.microsoft.com/office/powerpoint/2010/main" val="21642844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xamarin">
            <a:extLst>
              <a:ext uri="{FF2B5EF4-FFF2-40B4-BE49-F238E27FC236}">
                <a16:creationId xmlns:a16="http://schemas.microsoft.com/office/drawing/2014/main" id="{67C744D2-6A65-4A2C-A9A8-3AF930C22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0237" y="1744662"/>
            <a:ext cx="5562599" cy="23316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E890AF-2F4E-48D1-BC36-50BB25065509}"/>
              </a:ext>
            </a:extLst>
          </p:cNvPr>
          <p:cNvSpPr txBox="1"/>
          <p:nvPr/>
        </p:nvSpPr>
        <p:spPr>
          <a:xfrm>
            <a:off x="4160837" y="3513087"/>
            <a:ext cx="4124911" cy="1126462"/>
          </a:xfrm>
          <a:prstGeom prst="rect">
            <a:avLst/>
          </a:prstGeom>
          <a:noFill/>
        </p:spPr>
        <p:txBody>
          <a:bodyPr wrap="square" lIns="182880" tIns="146304" rIns="182880" bIns="146304" rtlCol="0">
            <a:spAutoFit/>
          </a:bodyPr>
          <a:lstStyle/>
          <a:p>
            <a:pPr algn="ctr">
              <a:lnSpc>
                <a:spcPct val="90000"/>
              </a:lnSpc>
              <a:spcAft>
                <a:spcPts val="600"/>
              </a:spcAft>
            </a:pPr>
            <a:r>
              <a:rPr lang="en-US" sz="6000" dirty="0">
                <a:gradFill>
                  <a:gsLst>
                    <a:gs pos="2917">
                      <a:schemeClr val="tx1"/>
                    </a:gs>
                    <a:gs pos="30000">
                      <a:schemeClr val="tx1"/>
                    </a:gs>
                  </a:gsLst>
                  <a:lin ang="5400000" scaled="0"/>
                </a:gradFill>
              </a:rPr>
              <a:t>IOT</a:t>
            </a:r>
          </a:p>
        </p:txBody>
      </p:sp>
    </p:spTree>
    <p:extLst>
      <p:ext uri="{BB962C8B-B14F-4D97-AF65-F5344CB8AC3E}">
        <p14:creationId xmlns:p14="http://schemas.microsoft.com/office/powerpoint/2010/main" val="13129535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3F42-6AB2-4D1A-9597-E5E56437A864}"/>
              </a:ext>
            </a:extLst>
          </p:cNvPr>
          <p:cNvSpPr>
            <a:spLocks noGrp="1"/>
          </p:cNvSpPr>
          <p:nvPr>
            <p:ph type="body" sz="quarter" idx="10"/>
          </p:nvPr>
        </p:nvSpPr>
        <p:spPr/>
        <p:txBody>
          <a:bodyPr/>
          <a:lstStyle/>
          <a:p>
            <a:r>
              <a:rPr lang="en-US" b="0" i="0" dirty="0">
                <a:solidFill>
                  <a:srgbClr val="545454"/>
                </a:solidFill>
                <a:effectLst/>
                <a:latin typeface="arial" panose="020B0604020202020204" pitchFamily="34" charset="0"/>
              </a:rPr>
              <a:t>The </a:t>
            </a:r>
            <a:r>
              <a:rPr lang="en-US" b="1" i="0" dirty="0">
                <a:solidFill>
                  <a:srgbClr val="6A6A6A"/>
                </a:solidFill>
                <a:effectLst/>
                <a:latin typeface="arial" panose="020B0604020202020204" pitchFamily="34" charset="0"/>
              </a:rPr>
              <a:t>Internet of things</a:t>
            </a:r>
            <a:r>
              <a:rPr lang="en-US" b="0" i="0" dirty="0">
                <a:solidFill>
                  <a:srgbClr val="545454"/>
                </a:solidFill>
                <a:effectLst/>
                <a:latin typeface="arial" panose="020B0604020202020204" pitchFamily="34" charset="0"/>
              </a:rPr>
              <a:t> (</a:t>
            </a:r>
            <a:r>
              <a:rPr lang="en-US" b="0" i="0" dirty="0" err="1">
                <a:solidFill>
                  <a:srgbClr val="545454"/>
                </a:solidFill>
                <a:effectLst/>
                <a:latin typeface="arial" panose="020B0604020202020204" pitchFamily="34" charset="0"/>
              </a:rPr>
              <a:t>IoT</a:t>
            </a:r>
            <a:r>
              <a:rPr lang="en-US" b="0" i="0" dirty="0">
                <a:solidFill>
                  <a:srgbClr val="545454"/>
                </a:solidFill>
                <a:effectLst/>
                <a:latin typeface="arial" panose="020B0604020202020204" pitchFamily="34" charset="0"/>
              </a:rPr>
              <a: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US" dirty="0"/>
          </a:p>
        </p:txBody>
      </p:sp>
      <p:sp>
        <p:nvSpPr>
          <p:cNvPr id="3" name="Title 2">
            <a:extLst>
              <a:ext uri="{FF2B5EF4-FFF2-40B4-BE49-F238E27FC236}">
                <a16:creationId xmlns:a16="http://schemas.microsoft.com/office/drawing/2014/main" id="{0CEE554D-AF4B-4EE5-A418-60198680962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95719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C2070-7ED6-4059-98F6-D54CC8092C6B}"/>
              </a:ext>
            </a:extLst>
          </p:cNvPr>
          <p:cNvSpPr>
            <a:spLocks noGrp="1"/>
          </p:cNvSpPr>
          <p:nvPr>
            <p:ph type="body" sz="quarter" idx="10"/>
          </p:nvPr>
        </p:nvSpPr>
        <p:spPr/>
        <p:txBody>
          <a:bodyPr/>
          <a:lstStyle/>
          <a:p>
            <a:r>
              <a:rPr lang="en-US" dirty="0" err="1"/>
              <a:t>IoT</a:t>
            </a:r>
            <a:r>
              <a:rPr lang="en-US" dirty="0"/>
              <a:t> for all things Linux</a:t>
            </a:r>
          </a:p>
          <a:p>
            <a:r>
              <a:rPr lang="en-US" dirty="0"/>
              <a:t>Support for devices, not supported by Android Things and Windows 10 </a:t>
            </a:r>
            <a:r>
              <a:rPr lang="en-US" dirty="0" err="1"/>
              <a:t>Iot</a:t>
            </a:r>
            <a:endParaRPr lang="en-US" dirty="0"/>
          </a:p>
          <a:p>
            <a:r>
              <a:rPr lang="en-US" dirty="0"/>
              <a:t>Cross Platform components </a:t>
            </a:r>
          </a:p>
          <a:p>
            <a:r>
              <a:rPr lang="en-US" dirty="0"/>
              <a:t>Visual Studio 2017 Preview or Visual Studio for Mac</a:t>
            </a:r>
          </a:p>
        </p:txBody>
      </p:sp>
      <p:sp>
        <p:nvSpPr>
          <p:cNvPr id="3" name="Title 2">
            <a:extLst>
              <a:ext uri="{FF2B5EF4-FFF2-40B4-BE49-F238E27FC236}">
                <a16:creationId xmlns:a16="http://schemas.microsoft.com/office/drawing/2014/main" id="{52F1BC87-D40C-46F4-A611-0F8E65562169}"/>
              </a:ext>
            </a:extLst>
          </p:cNvPr>
          <p:cNvSpPr>
            <a:spLocks noGrp="1"/>
          </p:cNvSpPr>
          <p:nvPr>
            <p:ph type="title"/>
          </p:nvPr>
        </p:nvSpPr>
        <p:spPr/>
        <p:txBody>
          <a:bodyPr/>
          <a:lstStyle/>
          <a:p>
            <a:r>
              <a:rPr lang="en-US" dirty="0" err="1"/>
              <a:t>Xamarin</a:t>
            </a:r>
            <a:r>
              <a:rPr lang="en-US" dirty="0"/>
              <a:t> </a:t>
            </a:r>
            <a:r>
              <a:rPr lang="en-US" dirty="0" err="1"/>
              <a:t>Iot</a:t>
            </a:r>
            <a:endParaRPr lang="en-US" dirty="0"/>
          </a:p>
        </p:txBody>
      </p:sp>
    </p:spTree>
    <p:extLst>
      <p:ext uri="{BB962C8B-B14F-4D97-AF65-F5344CB8AC3E}">
        <p14:creationId xmlns:p14="http://schemas.microsoft.com/office/powerpoint/2010/main" val="26882799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1876A9-FD5B-4A33-8758-A58DDED9E11F}"/>
              </a:ext>
            </a:extLst>
          </p:cNvPr>
          <p:cNvSpPr>
            <a:spLocks noGrp="1"/>
          </p:cNvSpPr>
          <p:nvPr>
            <p:ph type="body" sz="quarter" idx="10"/>
          </p:nvPr>
        </p:nvSpPr>
        <p:spPr/>
        <p:txBody>
          <a:bodyPr/>
          <a:lstStyle/>
          <a:p>
            <a:r>
              <a:rPr lang="en-US" dirty="0"/>
              <a:t>A device with a Linux Distribution</a:t>
            </a:r>
          </a:p>
          <a:p>
            <a:endParaRPr lang="en-US" dirty="0"/>
          </a:p>
          <a:p>
            <a:r>
              <a:rPr lang="en-US" dirty="0"/>
              <a:t>SSH Enabled</a:t>
            </a:r>
          </a:p>
          <a:p>
            <a:endParaRPr lang="en-US" dirty="0"/>
          </a:p>
          <a:p>
            <a:r>
              <a:rPr lang="en-US" strike="sngStrike" dirty="0"/>
              <a:t>Visual Studio 15.4 Preview with Xamarin Out of Band Updater </a:t>
            </a:r>
            <a:r>
              <a:rPr lang="en-US" dirty="0"/>
              <a:t>or Visual Studio for the Mac Alpha  </a:t>
            </a:r>
          </a:p>
        </p:txBody>
      </p:sp>
      <p:sp>
        <p:nvSpPr>
          <p:cNvPr id="3" name="Title 2">
            <a:extLst>
              <a:ext uri="{FF2B5EF4-FFF2-40B4-BE49-F238E27FC236}">
                <a16:creationId xmlns:a16="http://schemas.microsoft.com/office/drawing/2014/main" id="{1E4BDD2A-DD63-4D7D-A151-9FF5730F899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5924770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09D40-7EDB-4E89-96DA-9B784151A75A}"/>
              </a:ext>
            </a:extLst>
          </p:cNvPr>
          <p:cNvPicPr>
            <a:picLocks noChangeAspect="1"/>
          </p:cNvPicPr>
          <p:nvPr/>
        </p:nvPicPr>
        <p:blipFill>
          <a:blip r:embed="rId2"/>
          <a:stretch>
            <a:fillRect/>
          </a:stretch>
        </p:blipFill>
        <p:spPr>
          <a:xfrm>
            <a:off x="2408237" y="1363662"/>
            <a:ext cx="7133862" cy="5116938"/>
          </a:xfrm>
          <a:prstGeom prst="rect">
            <a:avLst/>
          </a:prstGeom>
        </p:spPr>
      </p:pic>
      <p:sp>
        <p:nvSpPr>
          <p:cNvPr id="5" name="Title 2">
            <a:extLst>
              <a:ext uri="{FF2B5EF4-FFF2-40B4-BE49-F238E27FC236}">
                <a16:creationId xmlns:a16="http://schemas.microsoft.com/office/drawing/2014/main" id="{C6175C32-9DB4-4DFB-B9F7-D78364D56BE0}"/>
              </a:ext>
            </a:extLst>
          </p:cNvPr>
          <p:cNvSpPr>
            <a:spLocks noGrp="1"/>
          </p:cNvSpPr>
          <p:nvPr>
            <p:ph type="title"/>
          </p:nvPr>
        </p:nvSpPr>
        <p:spPr>
          <a:xfrm>
            <a:off x="274639" y="295274"/>
            <a:ext cx="11889564" cy="917575"/>
          </a:xfrm>
        </p:spPr>
        <p:txBody>
          <a:bodyPr/>
          <a:lstStyle/>
          <a:p>
            <a:r>
              <a:rPr lang="en-US" dirty="0"/>
              <a:t>Extension</a:t>
            </a:r>
          </a:p>
        </p:txBody>
      </p:sp>
    </p:spTree>
    <p:extLst>
      <p:ext uri="{BB962C8B-B14F-4D97-AF65-F5344CB8AC3E}">
        <p14:creationId xmlns:p14="http://schemas.microsoft.com/office/powerpoint/2010/main" val="26991450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36950-2104-471C-A220-A47E031EB618}"/>
              </a:ext>
            </a:extLst>
          </p:cNvPr>
          <p:cNvPicPr>
            <a:picLocks noChangeAspect="1"/>
          </p:cNvPicPr>
          <p:nvPr/>
        </p:nvPicPr>
        <p:blipFill>
          <a:blip r:embed="rId2"/>
          <a:stretch>
            <a:fillRect/>
          </a:stretch>
        </p:blipFill>
        <p:spPr>
          <a:xfrm>
            <a:off x="2713037" y="1516062"/>
            <a:ext cx="6595791" cy="4595882"/>
          </a:xfrm>
          <a:prstGeom prst="rect">
            <a:avLst/>
          </a:prstGeom>
        </p:spPr>
      </p:pic>
      <p:sp>
        <p:nvSpPr>
          <p:cNvPr id="5" name="Title 2">
            <a:extLst>
              <a:ext uri="{FF2B5EF4-FFF2-40B4-BE49-F238E27FC236}">
                <a16:creationId xmlns:a16="http://schemas.microsoft.com/office/drawing/2014/main" id="{EA4ED26E-606B-4F22-B237-E0AC5E0902E1}"/>
              </a:ext>
            </a:extLst>
          </p:cNvPr>
          <p:cNvSpPr>
            <a:spLocks noGrp="1"/>
          </p:cNvSpPr>
          <p:nvPr>
            <p:ph type="title"/>
          </p:nvPr>
        </p:nvSpPr>
        <p:spPr>
          <a:xfrm>
            <a:off x="274639" y="295274"/>
            <a:ext cx="11889564" cy="917575"/>
          </a:xfrm>
        </p:spPr>
        <p:txBody>
          <a:bodyPr/>
          <a:lstStyle/>
          <a:p>
            <a:r>
              <a:rPr lang="en-US" dirty="0"/>
              <a:t>Remote Device</a:t>
            </a:r>
          </a:p>
        </p:txBody>
      </p:sp>
    </p:spTree>
    <p:extLst>
      <p:ext uri="{BB962C8B-B14F-4D97-AF65-F5344CB8AC3E}">
        <p14:creationId xmlns:p14="http://schemas.microsoft.com/office/powerpoint/2010/main" val="4094043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a:t>Device Support</a:t>
            </a:r>
            <a:r>
              <a:rPr lang="en-ZA" dirty="0"/>
              <a:t> </a:t>
            </a:r>
            <a:r>
              <a:rPr lang="en-ZA" sz="2800" dirty="0"/>
              <a:t>(Anything Linux based)</a:t>
            </a:r>
            <a:endParaRPr lang="en-US" sz="2800" dirty="0"/>
          </a:p>
        </p:txBody>
      </p:sp>
      <p:pic>
        <p:nvPicPr>
          <p:cNvPr id="4" name="Picture 4">
            <a:extLst>
              <a:ext uri="{FF2B5EF4-FFF2-40B4-BE49-F238E27FC236}">
                <a16:creationId xmlns:a16="http://schemas.microsoft.com/office/drawing/2014/main" id="{F3EC5BBB-5885-48C8-AD65-77DD20C51833}"/>
              </a:ext>
            </a:extLst>
          </p:cNvPr>
          <p:cNvPicPr>
            <a:picLocks noChangeAspect="1"/>
          </p:cNvPicPr>
          <p:nvPr/>
        </p:nvPicPr>
        <p:blipFill>
          <a:blip r:embed="rId2"/>
          <a:stretch>
            <a:fillRect/>
          </a:stretch>
        </p:blipFill>
        <p:spPr>
          <a:xfrm>
            <a:off x="1011239" y="1953280"/>
            <a:ext cx="3091867" cy="2313126"/>
          </a:xfrm>
          <a:prstGeom prst="rect">
            <a:avLst/>
          </a:prstGeom>
        </p:spPr>
      </p:pic>
      <p:pic>
        <p:nvPicPr>
          <p:cNvPr id="2" name="Picture 1">
            <a:extLst>
              <a:ext uri="{FF2B5EF4-FFF2-40B4-BE49-F238E27FC236}">
                <a16:creationId xmlns:a16="http://schemas.microsoft.com/office/drawing/2014/main" id="{862195D6-20BB-4E4A-8D27-5F5480C9EE66}"/>
              </a:ext>
            </a:extLst>
          </p:cNvPr>
          <p:cNvPicPr>
            <a:picLocks noChangeAspect="1"/>
          </p:cNvPicPr>
          <p:nvPr/>
        </p:nvPicPr>
        <p:blipFill>
          <a:blip r:embed="rId3"/>
          <a:stretch>
            <a:fillRect/>
          </a:stretch>
        </p:blipFill>
        <p:spPr>
          <a:xfrm>
            <a:off x="5303106" y="4592373"/>
            <a:ext cx="1832629" cy="2171492"/>
          </a:xfrm>
          <a:prstGeom prst="rect">
            <a:avLst/>
          </a:prstGeom>
        </p:spPr>
      </p:pic>
      <p:pic>
        <p:nvPicPr>
          <p:cNvPr id="7" name="Picture 6">
            <a:extLst>
              <a:ext uri="{FF2B5EF4-FFF2-40B4-BE49-F238E27FC236}">
                <a16:creationId xmlns:a16="http://schemas.microsoft.com/office/drawing/2014/main" id="{67A27E83-7120-4037-BDAB-2F01F487F90F}"/>
              </a:ext>
            </a:extLst>
          </p:cNvPr>
          <p:cNvPicPr>
            <a:picLocks noChangeAspect="1"/>
          </p:cNvPicPr>
          <p:nvPr/>
        </p:nvPicPr>
        <p:blipFill>
          <a:blip r:embed="rId4"/>
          <a:stretch>
            <a:fillRect/>
          </a:stretch>
        </p:blipFill>
        <p:spPr>
          <a:xfrm>
            <a:off x="4699364" y="1953280"/>
            <a:ext cx="3040111" cy="2280084"/>
          </a:xfrm>
          <a:prstGeom prst="rect">
            <a:avLst/>
          </a:prstGeom>
        </p:spPr>
      </p:pic>
      <p:pic>
        <p:nvPicPr>
          <p:cNvPr id="6" name="Picture 5">
            <a:extLst>
              <a:ext uri="{FF2B5EF4-FFF2-40B4-BE49-F238E27FC236}">
                <a16:creationId xmlns:a16="http://schemas.microsoft.com/office/drawing/2014/main" id="{F54D8FDC-09A1-4108-9B97-52C2F7D382E4}"/>
              </a:ext>
            </a:extLst>
          </p:cNvPr>
          <p:cNvPicPr>
            <a:picLocks noChangeAspect="1"/>
          </p:cNvPicPr>
          <p:nvPr/>
        </p:nvPicPr>
        <p:blipFill>
          <a:blip r:embed="rId5"/>
          <a:stretch>
            <a:fillRect/>
          </a:stretch>
        </p:blipFill>
        <p:spPr>
          <a:xfrm>
            <a:off x="8335733" y="1971607"/>
            <a:ext cx="3371538" cy="2294799"/>
          </a:xfrm>
          <a:prstGeom prst="rect">
            <a:avLst/>
          </a:prstGeom>
        </p:spPr>
      </p:pic>
    </p:spTree>
    <p:extLst>
      <p:ext uri="{BB962C8B-B14F-4D97-AF65-F5344CB8AC3E}">
        <p14:creationId xmlns:p14="http://schemas.microsoft.com/office/powerpoint/2010/main" val="40818820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979DA-09D4-41F6-93E6-72F3F0BFACF2}"/>
              </a:ext>
            </a:extLst>
          </p:cNvPr>
          <p:cNvSpPr>
            <a:spLocks noGrp="1"/>
          </p:cNvSpPr>
          <p:nvPr>
            <p:ph type="body" sz="quarter" idx="10"/>
          </p:nvPr>
        </p:nvSpPr>
        <p:spPr/>
        <p:txBody>
          <a:bodyPr/>
          <a:lstStyle/>
          <a:p>
            <a:r>
              <a:rPr lang="en-ZA" dirty="0"/>
              <a:t>.NET MF (Micro Framework) (eg.  </a:t>
            </a:r>
            <a:r>
              <a:rPr lang="en-ZA" dirty="0" err="1"/>
              <a:t>Netduino</a:t>
            </a:r>
            <a:r>
              <a:rPr lang="en-ZA" dirty="0"/>
              <a:t>)</a:t>
            </a:r>
          </a:p>
          <a:p>
            <a:r>
              <a:rPr lang="en-ZA" dirty="0"/>
              <a:t>Arduino   </a:t>
            </a:r>
          </a:p>
          <a:p>
            <a:pPr lvl="1"/>
            <a:r>
              <a:rPr lang="en-ZA" dirty="0"/>
              <a:t>Visual Micro</a:t>
            </a:r>
          </a:p>
          <a:p>
            <a:pPr lvl="1"/>
            <a:r>
              <a:rPr lang="en-ZA" dirty="0"/>
              <a:t>Visual Studio Code (Arduino extension is now Open Source)</a:t>
            </a:r>
          </a:p>
          <a:p>
            <a:pPr lvl="1"/>
            <a:endParaRPr lang="en-ZA" dirty="0"/>
          </a:p>
          <a:p>
            <a:pPr lvl="1"/>
            <a:r>
              <a:rPr lang="en-ZA" sz="4000" dirty="0">
                <a:latin typeface="+mj-lt"/>
              </a:rPr>
              <a:t>Windows 10 </a:t>
            </a:r>
            <a:r>
              <a:rPr lang="en-ZA" sz="4000" dirty="0" err="1">
                <a:latin typeface="+mj-lt"/>
              </a:rPr>
              <a:t>Iot</a:t>
            </a:r>
            <a:r>
              <a:rPr lang="en-ZA" sz="4000" dirty="0">
                <a:latin typeface="+mj-lt"/>
              </a:rPr>
              <a:t> Core</a:t>
            </a:r>
          </a:p>
          <a:p>
            <a:pPr lvl="1"/>
            <a:r>
              <a:rPr lang="en-ZA" sz="4000" dirty="0">
                <a:latin typeface="+mj-lt"/>
              </a:rPr>
              <a:t>Android Things</a:t>
            </a:r>
          </a:p>
          <a:p>
            <a:pPr lvl="1"/>
            <a:r>
              <a:rPr lang="en-ZA" sz="4000" dirty="0" err="1">
                <a:latin typeface="+mj-lt"/>
              </a:rPr>
              <a:t>Xamarin</a:t>
            </a:r>
            <a:r>
              <a:rPr lang="en-ZA" sz="4000" dirty="0">
                <a:latin typeface="+mj-lt"/>
              </a:rPr>
              <a:t> </a:t>
            </a:r>
            <a:r>
              <a:rPr lang="en-ZA" sz="4000" dirty="0" err="1">
                <a:latin typeface="+mj-lt"/>
              </a:rPr>
              <a:t>Iot</a:t>
            </a:r>
            <a:endParaRPr lang="en-ZA" sz="4000" dirty="0">
              <a:latin typeface="+mj-lt"/>
            </a:endParaRPr>
          </a:p>
          <a:p>
            <a:pPr marL="342900" lvl="1" indent="0">
              <a:buNone/>
            </a:pPr>
            <a:endParaRPr lang="en-ZA" sz="4000" dirty="0">
              <a:latin typeface="+mj-lt"/>
            </a:endParaRPr>
          </a:p>
          <a:p>
            <a:pPr lvl="1"/>
            <a:endParaRPr lang="en-US" dirty="0"/>
          </a:p>
        </p:txBody>
      </p:sp>
      <p:sp>
        <p:nvSpPr>
          <p:cNvPr id="3" name="Title 2">
            <a:extLst>
              <a:ext uri="{FF2B5EF4-FFF2-40B4-BE49-F238E27FC236}">
                <a16:creationId xmlns:a16="http://schemas.microsoft.com/office/drawing/2014/main" id="{E7FBFF8D-025E-46F3-B459-973FA7ED2F55}"/>
              </a:ext>
            </a:extLst>
          </p:cNvPr>
          <p:cNvSpPr>
            <a:spLocks noGrp="1"/>
          </p:cNvSpPr>
          <p:nvPr>
            <p:ph type="title"/>
          </p:nvPr>
        </p:nvSpPr>
        <p:spPr/>
        <p:txBody>
          <a:bodyPr/>
          <a:lstStyle/>
          <a:p>
            <a:r>
              <a:rPr lang="en-US" dirty="0"/>
              <a:t>What can I do in Visual Studio?</a:t>
            </a:r>
          </a:p>
        </p:txBody>
      </p:sp>
    </p:spTree>
    <p:extLst>
      <p:ext uri="{BB962C8B-B14F-4D97-AF65-F5344CB8AC3E}">
        <p14:creationId xmlns:p14="http://schemas.microsoft.com/office/powerpoint/2010/main" val="26782179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1B7D6-B1D4-42C4-AEC1-093806B44416}"/>
              </a:ext>
            </a:extLst>
          </p:cNvPr>
          <p:cNvSpPr>
            <a:spLocks noGrp="1"/>
          </p:cNvSpPr>
          <p:nvPr>
            <p:ph type="body" sz="quarter" idx="10"/>
          </p:nvPr>
        </p:nvSpPr>
        <p:spPr/>
        <p:txBody>
          <a:bodyPr/>
          <a:lstStyle/>
          <a:p>
            <a:r>
              <a:rPr lang="en-US" b="1" dirty="0"/>
              <a:t>Visual Micro:  </a:t>
            </a:r>
            <a:r>
              <a:rPr lang="en-US" dirty="0">
                <a:hlinkClick r:id="rId2"/>
              </a:rPr>
              <a:t>http://www.visualmicro.com/</a:t>
            </a:r>
            <a:endParaRPr lang="en-US" dirty="0"/>
          </a:p>
          <a:p>
            <a:endParaRPr lang="en-US" dirty="0"/>
          </a:p>
          <a:p>
            <a:r>
              <a:rPr lang="en-US" b="1" dirty="0"/>
              <a:t>Visual Studio Code Extension:  </a:t>
            </a:r>
            <a:r>
              <a:rPr lang="en-US" sz="3000" dirty="0">
                <a:hlinkClick r:id="rId3"/>
              </a:rPr>
              <a:t>https://blogs.msdn.microsoft.com/iotdev/2017/07/06/visual-studio-code-extension-for-arduino-is-now-open-sourced/</a:t>
            </a:r>
            <a:endParaRPr lang="en-US" sz="3000" dirty="0"/>
          </a:p>
          <a:p>
            <a:endParaRPr lang="en-US" dirty="0"/>
          </a:p>
          <a:p>
            <a:pPr marL="0" indent="0">
              <a:buNone/>
            </a:pPr>
            <a:r>
              <a:rPr lang="en-US" sz="3000" dirty="0"/>
              <a:t> </a:t>
            </a:r>
          </a:p>
        </p:txBody>
      </p:sp>
      <p:sp>
        <p:nvSpPr>
          <p:cNvPr id="3" name="Title 2">
            <a:extLst>
              <a:ext uri="{FF2B5EF4-FFF2-40B4-BE49-F238E27FC236}">
                <a16:creationId xmlns:a16="http://schemas.microsoft.com/office/drawing/2014/main" id="{4FC86C8D-4684-4875-820C-146CD47EE044}"/>
              </a:ext>
            </a:extLst>
          </p:cNvPr>
          <p:cNvSpPr>
            <a:spLocks noGrp="1"/>
          </p:cNvSpPr>
          <p:nvPr>
            <p:ph type="title"/>
          </p:nvPr>
        </p:nvSpPr>
        <p:spPr/>
        <p:txBody>
          <a:bodyPr/>
          <a:lstStyle/>
          <a:p>
            <a:r>
              <a:rPr lang="en-US" dirty="0"/>
              <a:t>Arduino</a:t>
            </a:r>
          </a:p>
        </p:txBody>
      </p:sp>
    </p:spTree>
    <p:extLst>
      <p:ext uri="{BB962C8B-B14F-4D97-AF65-F5344CB8AC3E}">
        <p14:creationId xmlns:p14="http://schemas.microsoft.com/office/powerpoint/2010/main" val="20681059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EE4BB-A69F-479A-A9F5-D5C1CFCF1EC1}"/>
              </a:ext>
            </a:extLst>
          </p:cNvPr>
          <p:cNvPicPr>
            <a:picLocks noChangeAspect="1"/>
          </p:cNvPicPr>
          <p:nvPr/>
        </p:nvPicPr>
        <p:blipFill>
          <a:blip r:embed="rId2"/>
          <a:stretch>
            <a:fillRect/>
          </a:stretch>
        </p:blipFill>
        <p:spPr>
          <a:xfrm>
            <a:off x="674687" y="611187"/>
            <a:ext cx="11087100" cy="5772150"/>
          </a:xfrm>
          <a:prstGeom prst="rect">
            <a:avLst/>
          </a:prstGeom>
        </p:spPr>
      </p:pic>
    </p:spTree>
    <p:extLst>
      <p:ext uri="{BB962C8B-B14F-4D97-AF65-F5344CB8AC3E}">
        <p14:creationId xmlns:p14="http://schemas.microsoft.com/office/powerpoint/2010/main" val="575618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explorationspace.co.za/wp-content/uploads/2017/07/controller-of-things.png">
            <a:extLst>
              <a:ext uri="{FF2B5EF4-FFF2-40B4-BE49-F238E27FC236}">
                <a16:creationId xmlns:a16="http://schemas.microsoft.com/office/drawing/2014/main" id="{E5CD974A-D4E9-4778-AAC7-8FB2D1244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637" y="601662"/>
            <a:ext cx="6538912" cy="599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8146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azure">
            <a:extLst>
              <a:ext uri="{FF2B5EF4-FFF2-40B4-BE49-F238E27FC236}">
                <a16:creationId xmlns:a16="http://schemas.microsoft.com/office/drawing/2014/main" id="{2AD66868-7727-4985-874F-62B5FA9C2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1997075"/>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953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rduino logo">
            <a:extLst>
              <a:ext uri="{FF2B5EF4-FFF2-40B4-BE49-F238E27FC236}">
                <a16:creationId xmlns:a16="http://schemas.microsoft.com/office/drawing/2014/main" id="{555C65B7-765D-4492-B952-53763478A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637" y="2049462"/>
            <a:ext cx="3657601" cy="2514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6158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01DF-AFAA-4C63-BB68-93ADD72D9712}"/>
              </a:ext>
            </a:extLst>
          </p:cNvPr>
          <p:cNvSpPr>
            <a:spLocks noGrp="1"/>
          </p:cNvSpPr>
          <p:nvPr>
            <p:ph type="body" sz="quarter" idx="10"/>
          </p:nvPr>
        </p:nvSpPr>
        <p:spPr/>
        <p:txBody>
          <a:bodyPr/>
          <a:lstStyle/>
          <a:p>
            <a:r>
              <a:rPr lang="en-US" sz="3200" b="0" i="0" dirty="0">
                <a:solidFill>
                  <a:srgbClr val="505050"/>
                </a:solidFill>
                <a:effectLst/>
              </a:rPr>
              <a:t>Establish bi-directional communication with billions of </a:t>
            </a:r>
            <a:r>
              <a:rPr lang="en-US" sz="3200" b="0" i="0" dirty="0" err="1">
                <a:solidFill>
                  <a:srgbClr val="505050"/>
                </a:solidFill>
                <a:effectLst/>
              </a:rPr>
              <a:t>IoT</a:t>
            </a:r>
            <a:r>
              <a:rPr lang="en-US" sz="3200" b="0" i="0" dirty="0">
                <a:solidFill>
                  <a:srgbClr val="505050"/>
                </a:solidFill>
                <a:effectLst/>
              </a:rPr>
              <a:t> devices</a:t>
            </a:r>
          </a:p>
          <a:p>
            <a:endParaRPr lang="en-US" sz="3200" b="0" i="0" dirty="0">
              <a:solidFill>
                <a:srgbClr val="505050"/>
              </a:solidFill>
              <a:effectLst/>
            </a:endParaRPr>
          </a:p>
          <a:p>
            <a:r>
              <a:rPr lang="en-US" sz="3200" b="0" i="0" dirty="0">
                <a:solidFill>
                  <a:srgbClr val="505050"/>
                </a:solidFill>
                <a:effectLst/>
              </a:rPr>
              <a:t>Work with familiar platforms and protocols (standard and custom protocols, including HTTP, Advanced Message Queuing Protocol (AMQP), and MQ Telemetry Transport (MQTT)</a:t>
            </a:r>
          </a:p>
          <a:p>
            <a:endParaRPr lang="en-US" sz="3200" b="0" i="0" dirty="0">
              <a:solidFill>
                <a:srgbClr val="505050"/>
              </a:solidFill>
              <a:effectLst/>
            </a:endParaRPr>
          </a:p>
          <a:p>
            <a:r>
              <a:rPr lang="en-US" sz="3200" b="0" i="0" dirty="0">
                <a:solidFill>
                  <a:srgbClr val="505050"/>
                </a:solidFill>
                <a:effectLst/>
              </a:rPr>
              <a:t>Authenticate per device for security-enhanced </a:t>
            </a:r>
            <a:r>
              <a:rPr lang="en-US" sz="3200" b="0" i="0" dirty="0" err="1">
                <a:solidFill>
                  <a:srgbClr val="505050"/>
                </a:solidFill>
                <a:effectLst/>
              </a:rPr>
              <a:t>IoT</a:t>
            </a:r>
            <a:r>
              <a:rPr lang="en-US" sz="3200" b="0" i="0" dirty="0">
                <a:solidFill>
                  <a:srgbClr val="505050"/>
                </a:solidFill>
                <a:effectLst/>
              </a:rPr>
              <a:t> solutions</a:t>
            </a:r>
          </a:p>
          <a:p>
            <a:endParaRPr lang="en-US" b="0" i="0" dirty="0">
              <a:solidFill>
                <a:srgbClr val="505050"/>
              </a:solidFill>
              <a:effectLst/>
              <a:latin typeface="Segoe UI Condensed"/>
            </a:endParaRPr>
          </a:p>
          <a:p>
            <a:endParaRPr lang="en-US" dirty="0"/>
          </a:p>
        </p:txBody>
      </p:sp>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Io</a:t>
            </a:r>
            <a:r>
              <a:rPr lang="en-ZA" dirty="0"/>
              <a:t>T</a:t>
            </a:r>
            <a:r>
              <a:rPr lang="en-US" dirty="0"/>
              <a:t> Hubs</a:t>
            </a:r>
          </a:p>
        </p:txBody>
      </p:sp>
    </p:spTree>
    <p:extLst>
      <p:ext uri="{BB962C8B-B14F-4D97-AF65-F5344CB8AC3E}">
        <p14:creationId xmlns:p14="http://schemas.microsoft.com/office/powerpoint/2010/main" val="6841018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EE7C05-57D2-4F79-B5B1-BB447A8ED52E}"/>
              </a:ext>
            </a:extLst>
          </p:cNvPr>
          <p:cNvSpPr>
            <a:spLocks noGrp="1"/>
          </p:cNvSpPr>
          <p:nvPr>
            <p:ph type="body" sz="quarter" idx="10"/>
          </p:nvPr>
        </p:nvSpPr>
        <p:spPr/>
        <p:txBody>
          <a:bodyPr/>
          <a:lstStyle/>
          <a:p>
            <a:r>
              <a:rPr lang="en-ZA" dirty="0" err="1"/>
              <a:t>IoT</a:t>
            </a:r>
            <a:r>
              <a:rPr lang="en-ZA" dirty="0"/>
              <a:t> Device using Hubs</a:t>
            </a:r>
            <a:endParaRPr lang="en-US" dirty="0"/>
          </a:p>
        </p:txBody>
      </p:sp>
      <p:sp>
        <p:nvSpPr>
          <p:cNvPr id="3" name="Title 2">
            <a:extLst>
              <a:ext uri="{FF2B5EF4-FFF2-40B4-BE49-F238E27FC236}">
                <a16:creationId xmlns:a16="http://schemas.microsoft.com/office/drawing/2014/main" id="{E06AB2D4-B218-444A-9A6B-CD62E9F3A9E2}"/>
              </a:ext>
            </a:extLst>
          </p:cNvPr>
          <p:cNvSpPr>
            <a:spLocks noGrp="1"/>
          </p:cNvSpPr>
          <p:nvPr>
            <p:ph type="title"/>
          </p:nvPr>
        </p:nvSpPr>
        <p:spPr/>
        <p:txBody>
          <a:bodyPr/>
          <a:lstStyle/>
          <a:p>
            <a:r>
              <a:rPr lang="en-ZA" dirty="0"/>
              <a:t>Demo</a:t>
            </a:r>
            <a:endParaRPr lang="en-US" dirty="0"/>
          </a:p>
        </p:txBody>
      </p:sp>
    </p:spTree>
    <p:extLst>
      <p:ext uri="{BB962C8B-B14F-4D97-AF65-F5344CB8AC3E}">
        <p14:creationId xmlns:p14="http://schemas.microsoft.com/office/powerpoint/2010/main" val="29040603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Picture 361">
            <a:extLst>
              <a:ext uri="{FF2B5EF4-FFF2-40B4-BE49-F238E27FC236}">
                <a16:creationId xmlns:a16="http://schemas.microsoft.com/office/drawing/2014/main" id="{55F13964-C1BF-4CC5-B69A-28B865767E0F}"/>
              </a:ext>
            </a:extLst>
          </p:cNvPr>
          <p:cNvPicPr>
            <a:picLocks noChangeAspect="1"/>
          </p:cNvPicPr>
          <p:nvPr/>
        </p:nvPicPr>
        <p:blipFill>
          <a:blip r:embed="rId2"/>
          <a:stretch>
            <a:fillRect/>
          </a:stretch>
        </p:blipFill>
        <p:spPr>
          <a:xfrm>
            <a:off x="274637" y="449262"/>
            <a:ext cx="11678950" cy="6029916"/>
          </a:xfrm>
          <a:prstGeom prst="rect">
            <a:avLst/>
          </a:prstGeom>
        </p:spPr>
      </p:pic>
    </p:spTree>
    <p:extLst>
      <p:ext uri="{BB962C8B-B14F-4D97-AF65-F5344CB8AC3E}">
        <p14:creationId xmlns:p14="http://schemas.microsoft.com/office/powerpoint/2010/main" val="371410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21ADD0-12DB-4C93-8BCE-4BBFDF9E1F10}"/>
              </a:ext>
            </a:extLst>
          </p:cNvPr>
          <p:cNvSpPr>
            <a:spLocks noGrp="1"/>
          </p:cNvSpPr>
          <p:nvPr>
            <p:ph type="title"/>
          </p:nvPr>
        </p:nvSpPr>
        <p:spPr>
          <a:xfrm>
            <a:off x="274639" y="295274"/>
            <a:ext cx="11889564" cy="917575"/>
          </a:xfrm>
        </p:spPr>
        <p:txBody>
          <a:bodyPr/>
          <a:lstStyle/>
          <a:p>
            <a:r>
              <a:rPr lang="fr-FR" dirty="0" err="1"/>
              <a:t>Getting</a:t>
            </a:r>
            <a:r>
              <a:rPr lang="fr-FR" dirty="0"/>
              <a:t> </a:t>
            </a:r>
            <a:r>
              <a:rPr lang="fr-FR" dirty="0" err="1"/>
              <a:t>Started</a:t>
            </a:r>
            <a:r>
              <a:rPr lang="fr-FR" dirty="0"/>
              <a:t> </a:t>
            </a:r>
            <a:r>
              <a:rPr lang="fr-FR" dirty="0" err="1"/>
              <a:t>with</a:t>
            </a:r>
            <a:r>
              <a:rPr lang="fr-FR" dirty="0"/>
              <a:t> Azure IoT Hub</a:t>
            </a:r>
            <a:endParaRPr lang="en-US" dirty="0"/>
          </a:p>
        </p:txBody>
      </p:sp>
      <p:sp>
        <p:nvSpPr>
          <p:cNvPr id="5" name="Text Placeholder 4">
            <a:extLst>
              <a:ext uri="{FF2B5EF4-FFF2-40B4-BE49-F238E27FC236}">
                <a16:creationId xmlns:a16="http://schemas.microsoft.com/office/drawing/2014/main" id="{6693A86E-7B59-4566-86E7-64C466943A21}"/>
              </a:ext>
            </a:extLst>
          </p:cNvPr>
          <p:cNvSpPr>
            <a:spLocks noGrp="1"/>
          </p:cNvSpPr>
          <p:nvPr>
            <p:ph type="body" sz="quarter" idx="10"/>
          </p:nvPr>
        </p:nvSpPr>
        <p:spPr>
          <a:xfrm>
            <a:off x="274639" y="1973262"/>
            <a:ext cx="11888787" cy="3730252"/>
          </a:xfrm>
        </p:spPr>
        <p:txBody>
          <a:bodyPr/>
          <a:lstStyle/>
          <a:p>
            <a:r>
              <a:rPr lang="fr-FR" dirty="0" err="1"/>
              <a:t>Create</a:t>
            </a:r>
            <a:r>
              <a:rPr lang="fr-FR" dirty="0"/>
              <a:t> an Azure IoT Hub</a:t>
            </a:r>
          </a:p>
          <a:p>
            <a:r>
              <a:rPr lang="fr-FR" dirty="0" err="1"/>
              <a:t>Create</a:t>
            </a:r>
            <a:r>
              <a:rPr lang="fr-FR" dirty="0"/>
              <a:t> Device </a:t>
            </a:r>
            <a:r>
              <a:rPr lang="fr-FR" dirty="0" err="1"/>
              <a:t>Identities</a:t>
            </a:r>
            <a:endParaRPr lang="fr-FR" dirty="0"/>
          </a:p>
          <a:p>
            <a:r>
              <a:rPr lang="fr-FR" dirty="0"/>
              <a:t>Use the client SDKs (service and </a:t>
            </a:r>
            <a:r>
              <a:rPr lang="fr-FR" dirty="0" err="1"/>
              <a:t>device</a:t>
            </a:r>
            <a:r>
              <a:rPr lang="fr-FR" dirty="0"/>
              <a:t>)</a:t>
            </a:r>
          </a:p>
          <a:p>
            <a:r>
              <a:rPr lang="fr-FR" dirty="0"/>
              <a:t>Use the </a:t>
            </a:r>
            <a:r>
              <a:rPr lang="fr-FR" dirty="0" err="1"/>
              <a:t>dev</a:t>
            </a:r>
            <a:r>
              <a:rPr lang="fr-FR" dirty="0"/>
              <a:t> </a:t>
            </a:r>
            <a:r>
              <a:rPr lang="fr-FR" dirty="0" err="1"/>
              <a:t>tools</a:t>
            </a:r>
            <a:r>
              <a:rPr lang="fr-FR" dirty="0"/>
              <a:t> to </a:t>
            </a:r>
            <a:r>
              <a:rPr lang="fr-FR" dirty="0" err="1"/>
              <a:t>debug</a:t>
            </a:r>
            <a:r>
              <a:rPr lang="fr-FR" dirty="0"/>
              <a:t>/monitor</a:t>
            </a:r>
          </a:p>
          <a:p>
            <a:r>
              <a:rPr lang="fr-FR" dirty="0"/>
              <a:t>Play </a:t>
            </a:r>
            <a:r>
              <a:rPr lang="fr-FR" dirty="0" err="1"/>
              <a:t>with</a:t>
            </a:r>
            <a:r>
              <a:rPr lang="fr-FR" dirty="0"/>
              <a:t> the Azure IoT Starter Kits</a:t>
            </a:r>
          </a:p>
          <a:p>
            <a:endParaRPr lang="en-US" dirty="0"/>
          </a:p>
        </p:txBody>
      </p:sp>
    </p:spTree>
    <p:extLst>
      <p:ext uri="{BB962C8B-B14F-4D97-AF65-F5344CB8AC3E}">
        <p14:creationId xmlns:p14="http://schemas.microsoft.com/office/powerpoint/2010/main" val="297394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F50BE5AF-E0BD-40B5-BC2B-3E890C2501A6}"/>
              </a:ext>
            </a:extLst>
          </p:cNvPr>
          <p:cNvPicPr>
            <a:picLocks noChangeAspect="1"/>
          </p:cNvPicPr>
          <p:nvPr/>
        </p:nvPicPr>
        <p:blipFill>
          <a:blip r:embed="rId2"/>
          <a:stretch>
            <a:fillRect/>
          </a:stretch>
        </p:blipFill>
        <p:spPr>
          <a:xfrm>
            <a:off x="3398836" y="373062"/>
            <a:ext cx="5410431" cy="5562600"/>
          </a:xfrm>
          <a:prstGeom prst="rect">
            <a:avLst/>
          </a:prstGeom>
        </p:spPr>
      </p:pic>
      <p:sp>
        <p:nvSpPr>
          <p:cNvPr id="2" name="Rectangle 1">
            <a:extLst>
              <a:ext uri="{FF2B5EF4-FFF2-40B4-BE49-F238E27FC236}">
                <a16:creationId xmlns:a16="http://schemas.microsoft.com/office/drawing/2014/main" id="{65537CA5-BAC0-434A-BAB6-149A47978426}"/>
              </a:ext>
            </a:extLst>
          </p:cNvPr>
          <p:cNvSpPr/>
          <p:nvPr/>
        </p:nvSpPr>
        <p:spPr>
          <a:xfrm>
            <a:off x="1189037" y="6164262"/>
            <a:ext cx="10972800" cy="369332"/>
          </a:xfrm>
          <a:prstGeom prst="rect">
            <a:avLst/>
          </a:prstGeom>
        </p:spPr>
        <p:txBody>
          <a:bodyPr wrap="square">
            <a:spAutoFit/>
          </a:bodyPr>
          <a:lstStyle/>
          <a:p>
            <a:r>
              <a:rPr lang="en-US" b="1" dirty="0" err="1"/>
              <a:t>MXChip</a:t>
            </a:r>
            <a:r>
              <a:rPr lang="en-US" b="1" dirty="0"/>
              <a:t> Kit:  </a:t>
            </a:r>
            <a:r>
              <a:rPr lang="en-US" dirty="0">
                <a:hlinkClick r:id="rId3"/>
              </a:rPr>
              <a:t>https://microsoft.github.io/azure-iot-developer-kit/</a:t>
            </a:r>
            <a:endParaRPr lang="en-US" dirty="0"/>
          </a:p>
        </p:txBody>
      </p:sp>
    </p:spTree>
    <p:extLst>
      <p:ext uri="{BB962C8B-B14F-4D97-AF65-F5344CB8AC3E}">
        <p14:creationId xmlns:p14="http://schemas.microsoft.com/office/powerpoint/2010/main" val="305945714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87903561-75C3-4323-B012-AA69BAC925CB}"/>
              </a:ext>
            </a:extLst>
          </p:cNvPr>
          <p:cNvSpPr>
            <a:spLocks noGrp="1"/>
          </p:cNvSpPr>
          <p:nvPr>
            <p:ph type="title"/>
          </p:nvPr>
        </p:nvSpPr>
        <p:spPr>
          <a:xfrm>
            <a:off x="274639" y="295274"/>
            <a:ext cx="11889564" cy="917575"/>
          </a:xfrm>
        </p:spPr>
        <p:txBody>
          <a:bodyPr/>
          <a:lstStyle/>
          <a:p>
            <a:r>
              <a:rPr lang="en-US" dirty="0"/>
              <a:t>Creating an Azure </a:t>
            </a:r>
            <a:r>
              <a:rPr lang="en-US" dirty="0" err="1"/>
              <a:t>Iot</a:t>
            </a:r>
            <a:r>
              <a:rPr lang="en-US" dirty="0"/>
              <a:t> Hub</a:t>
            </a:r>
          </a:p>
        </p:txBody>
      </p:sp>
      <p:sp>
        <p:nvSpPr>
          <p:cNvPr id="9" name="Text Placeholder 4">
            <a:extLst>
              <a:ext uri="{FF2B5EF4-FFF2-40B4-BE49-F238E27FC236}">
                <a16:creationId xmlns:a16="http://schemas.microsoft.com/office/drawing/2014/main" id="{12C22D3B-FB41-4ADB-A26D-D8F8478D6733}"/>
              </a:ext>
            </a:extLst>
          </p:cNvPr>
          <p:cNvSpPr>
            <a:spLocks noGrp="1"/>
          </p:cNvSpPr>
          <p:nvPr>
            <p:ph type="body" sz="quarter" idx="10"/>
          </p:nvPr>
        </p:nvSpPr>
        <p:spPr>
          <a:xfrm>
            <a:off x="274638" y="1212850"/>
            <a:ext cx="11888787" cy="2308324"/>
          </a:xfrm>
        </p:spPr>
        <p:txBody>
          <a:bodyPr/>
          <a:lstStyle/>
          <a:p>
            <a:r>
              <a:rPr lang="en-US" dirty="0"/>
              <a:t>Azure Portal</a:t>
            </a:r>
          </a:p>
          <a:p>
            <a:pPr lvl="1" algn="just"/>
            <a:r>
              <a:rPr lang="en-US" dirty="0">
                <a:hlinkClick r:id="rId2"/>
              </a:rPr>
              <a:t>https://portal.azure.com</a:t>
            </a:r>
            <a:endParaRPr lang="en-US" dirty="0"/>
          </a:p>
          <a:p>
            <a:r>
              <a:rPr lang="en-US" dirty="0"/>
              <a:t>ARM template</a:t>
            </a:r>
          </a:p>
          <a:p>
            <a:pPr lvl="1"/>
            <a:r>
              <a:rPr lang="en-US" dirty="0">
                <a:hlinkClick r:id="rId3"/>
              </a:rPr>
              <a:t>https://azure.microsoft.com/en-us/resources/templates/</a:t>
            </a:r>
            <a:endParaRPr lang="en-US" dirty="0"/>
          </a:p>
          <a:p>
            <a:r>
              <a:rPr lang="en-US" dirty="0"/>
              <a:t>Azure CLI</a:t>
            </a:r>
          </a:p>
          <a:p>
            <a:pPr lvl="1"/>
            <a:r>
              <a:rPr lang="en-US" dirty="0">
                <a:hlinkClick r:id="rId4"/>
              </a:rPr>
              <a:t>https://github.com/Azure/azure-cli</a:t>
            </a:r>
            <a:r>
              <a:rPr lang="en-US" dirty="0"/>
              <a:t> (v2.0 Python)</a:t>
            </a:r>
          </a:p>
          <a:p>
            <a:pPr lvl="1"/>
            <a:r>
              <a:rPr lang="en-US" dirty="0">
                <a:hlinkClick r:id="rId5"/>
              </a:rPr>
              <a:t>https://github.com/Azure/azure-xplat-cli</a:t>
            </a:r>
            <a:r>
              <a:rPr lang="en-US" dirty="0"/>
              <a:t> (v1.0 Node.js)</a:t>
            </a:r>
          </a:p>
          <a:p>
            <a:r>
              <a:rPr lang="en-US" dirty="0" err="1"/>
              <a:t>Powershell</a:t>
            </a:r>
            <a:endParaRPr lang="en-US" dirty="0"/>
          </a:p>
          <a:p>
            <a:pPr lvl="1"/>
            <a:r>
              <a:rPr lang="en-US" dirty="0">
                <a:hlinkClick r:id="rId6"/>
              </a:rPr>
              <a:t>https://docs.microsoft.com/en-us/powershell/azureps-cmdlets-docs/</a:t>
            </a:r>
            <a:endParaRPr lang="en-US" dirty="0"/>
          </a:p>
        </p:txBody>
      </p:sp>
    </p:spTree>
    <p:extLst>
      <p:ext uri="{BB962C8B-B14F-4D97-AF65-F5344CB8AC3E}">
        <p14:creationId xmlns:p14="http://schemas.microsoft.com/office/powerpoint/2010/main" val="7543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xEl>
                                              <p:pRg st="7" end="7"/>
                                            </p:txEl>
                                          </p:spTgt>
                                        </p:tgtEl>
                                        <p:attrNameLst>
                                          <p:attrName>style.visibility</p:attrName>
                                        </p:attrNameLst>
                                      </p:cBhvr>
                                      <p:to>
                                        <p:strVal val="visible"/>
                                      </p:to>
                                    </p:set>
                                    <p:animEffect transition="in" filter="fade">
                                      <p:cBhvr>
                                        <p:cTn id="34" dur="500"/>
                                        <p:tgtEl>
                                          <p:spTgt spid="9">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fade">
                                      <p:cBhvr>
                                        <p:cTn id="3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Internet of Things</a:t>
            </a:r>
          </a:p>
        </p:txBody>
      </p:sp>
      <p:pic>
        <p:nvPicPr>
          <p:cNvPr id="8" name="Picture 7">
            <a:extLst>
              <a:ext uri="{FF2B5EF4-FFF2-40B4-BE49-F238E27FC236}">
                <a16:creationId xmlns:a16="http://schemas.microsoft.com/office/drawing/2014/main" id="{87C1DB61-4E6C-4B66-BDE9-F15BD2909C40}"/>
              </a:ext>
            </a:extLst>
          </p:cNvPr>
          <p:cNvPicPr>
            <a:picLocks noChangeAspect="1"/>
          </p:cNvPicPr>
          <p:nvPr/>
        </p:nvPicPr>
        <p:blipFill>
          <a:blip r:embed="rId2"/>
          <a:stretch>
            <a:fillRect/>
          </a:stretch>
        </p:blipFill>
        <p:spPr>
          <a:xfrm>
            <a:off x="4382389" y="1269999"/>
            <a:ext cx="4110736" cy="5566247"/>
          </a:xfrm>
          <a:prstGeom prst="rect">
            <a:avLst/>
          </a:prstGeom>
        </p:spPr>
      </p:pic>
    </p:spTree>
    <p:extLst>
      <p:ext uri="{BB962C8B-B14F-4D97-AF65-F5344CB8AC3E}">
        <p14:creationId xmlns:p14="http://schemas.microsoft.com/office/powerpoint/2010/main" val="21697260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1DDE1E-ED2F-4A74-9B4B-6CD2911B3D10}"/>
              </a:ext>
            </a:extLst>
          </p:cNvPr>
          <p:cNvSpPr>
            <a:spLocks noGrp="1"/>
          </p:cNvSpPr>
          <p:nvPr>
            <p:ph type="title"/>
          </p:nvPr>
        </p:nvSpPr>
        <p:spPr>
          <a:xfrm>
            <a:off x="274639" y="295274"/>
            <a:ext cx="11889564" cy="917575"/>
          </a:xfrm>
        </p:spPr>
        <p:txBody>
          <a:bodyPr/>
          <a:lstStyle/>
          <a:p>
            <a:r>
              <a:rPr lang="en-US" dirty="0"/>
              <a:t>Azure </a:t>
            </a:r>
            <a:r>
              <a:rPr lang="en-US" dirty="0" err="1"/>
              <a:t>Iot</a:t>
            </a:r>
            <a:r>
              <a:rPr lang="en-US" dirty="0"/>
              <a:t> Hub Developers tools</a:t>
            </a:r>
          </a:p>
        </p:txBody>
      </p:sp>
      <p:sp>
        <p:nvSpPr>
          <p:cNvPr id="5" name="Text Placeholder 4">
            <a:extLst>
              <a:ext uri="{FF2B5EF4-FFF2-40B4-BE49-F238E27FC236}">
                <a16:creationId xmlns:a16="http://schemas.microsoft.com/office/drawing/2014/main" id="{EC2AB263-83EA-493A-8375-045D3F3E4115}"/>
              </a:ext>
            </a:extLst>
          </p:cNvPr>
          <p:cNvSpPr>
            <a:spLocks noGrp="1"/>
          </p:cNvSpPr>
          <p:nvPr>
            <p:ph type="body" sz="quarter" idx="10"/>
          </p:nvPr>
        </p:nvSpPr>
        <p:spPr>
          <a:xfrm>
            <a:off x="274638" y="1212850"/>
            <a:ext cx="11888787" cy="5576215"/>
          </a:xfrm>
        </p:spPr>
        <p:txBody>
          <a:bodyPr>
            <a:normAutofit fontScale="92500" lnSpcReduction="10000"/>
          </a:bodyPr>
          <a:lstStyle/>
          <a:p>
            <a:r>
              <a:rPr lang="en-US" dirty="0" err="1"/>
              <a:t>IoTHub</a:t>
            </a:r>
            <a:r>
              <a:rPr lang="en-US" dirty="0"/>
              <a:t>-explorer : node based CLI</a:t>
            </a:r>
          </a:p>
          <a:p>
            <a:pPr lvl="1"/>
            <a:r>
              <a:rPr lang="en-US" dirty="0" err="1"/>
              <a:t>npm</a:t>
            </a:r>
            <a:r>
              <a:rPr lang="en-US" dirty="0"/>
              <a:t> install -g </a:t>
            </a:r>
            <a:r>
              <a:rPr lang="en-US" dirty="0" err="1"/>
              <a:t>iothub</a:t>
            </a:r>
            <a:r>
              <a:rPr lang="en-US" dirty="0"/>
              <a:t>-explorer</a:t>
            </a:r>
          </a:p>
          <a:p>
            <a:r>
              <a:rPr lang="en-US" dirty="0"/>
              <a:t>Device Explorer: Windows app</a:t>
            </a:r>
          </a:p>
          <a:p>
            <a:pPr lvl="1"/>
            <a:r>
              <a:rPr lang="fr-FR" dirty="0"/>
              <a:t>Installer in releases of github.com/azure/azure-</a:t>
            </a:r>
            <a:r>
              <a:rPr lang="fr-FR" dirty="0" err="1"/>
              <a:t>iot</a:t>
            </a:r>
            <a:r>
              <a:rPr lang="fr-FR" dirty="0"/>
              <a:t>-</a:t>
            </a:r>
            <a:r>
              <a:rPr lang="fr-FR" dirty="0" err="1"/>
              <a:t>sdk-csharp</a:t>
            </a:r>
            <a:endParaRPr lang="en-US" dirty="0"/>
          </a:p>
          <a:p>
            <a:r>
              <a:rPr lang="en-US" dirty="0"/>
              <a:t>Device discovery CLI</a:t>
            </a:r>
          </a:p>
          <a:p>
            <a:pPr lvl="1"/>
            <a:r>
              <a:rPr lang="en-US" dirty="0" err="1"/>
              <a:t>npm</a:t>
            </a:r>
            <a:r>
              <a:rPr lang="en-US" dirty="0"/>
              <a:t> install -g device-discovery-cli</a:t>
            </a:r>
          </a:p>
          <a:p>
            <a:r>
              <a:rPr lang="en-US" dirty="0" err="1"/>
              <a:t>IoTHub</a:t>
            </a:r>
            <a:r>
              <a:rPr lang="en-US" dirty="0"/>
              <a:t> Diagnostics tool</a:t>
            </a:r>
          </a:p>
          <a:p>
            <a:pPr lvl="1"/>
            <a:r>
              <a:rPr lang="en-US" dirty="0" err="1"/>
              <a:t>npm</a:t>
            </a:r>
            <a:r>
              <a:rPr lang="en-US" dirty="0"/>
              <a:t> install -g </a:t>
            </a:r>
            <a:r>
              <a:rPr lang="en-US" dirty="0" err="1"/>
              <a:t>iothub</a:t>
            </a:r>
            <a:r>
              <a:rPr lang="en-US" dirty="0"/>
              <a:t>-diagnostics</a:t>
            </a:r>
          </a:p>
          <a:p>
            <a:r>
              <a:rPr lang="en-US" dirty="0"/>
              <a:t>Azure IoT Toolkit Extension for Visual Studio Code</a:t>
            </a:r>
          </a:p>
          <a:p>
            <a:pPr lvl="1"/>
            <a:r>
              <a:rPr lang="fr-FR" dirty="0"/>
              <a:t>Look for « Azure IoT Toolkit » in the VS Code extensions </a:t>
            </a:r>
            <a:r>
              <a:rPr lang="fr-FR" dirty="0" err="1"/>
              <a:t>library</a:t>
            </a:r>
            <a:endParaRPr lang="en-US" dirty="0"/>
          </a:p>
          <a:p>
            <a:r>
              <a:rPr lang="en-US" dirty="0"/>
              <a:t>Arduino Extension for Visual Studio Code</a:t>
            </a:r>
          </a:p>
          <a:p>
            <a:pPr lvl="1"/>
            <a:r>
              <a:rPr lang="fr-FR" dirty="0"/>
              <a:t>Look for « Arduino » in the VS Code extensions </a:t>
            </a:r>
            <a:r>
              <a:rPr lang="fr-FR" dirty="0" err="1"/>
              <a:t>library</a:t>
            </a:r>
            <a:endParaRPr lang="en-US" dirty="0"/>
          </a:p>
        </p:txBody>
      </p:sp>
    </p:spTree>
    <p:extLst>
      <p:ext uri="{BB962C8B-B14F-4D97-AF65-F5344CB8AC3E}">
        <p14:creationId xmlns:p14="http://schemas.microsoft.com/office/powerpoint/2010/main" val="2388780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fade">
                                      <p:cBhvr>
                                        <p:cTn id="34" dur="500"/>
                                        <p:tgtEl>
                                          <p:spTgt spid="5">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fade">
                                      <p:cBhvr>
                                        <p:cTn id="42" dur="500"/>
                                        <p:tgtEl>
                                          <p:spTgt spid="5">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11" end="11"/>
                                            </p:txEl>
                                          </p:spTgt>
                                        </p:tgtEl>
                                        <p:attrNameLst>
                                          <p:attrName>style.visibility</p:attrName>
                                        </p:attrNameLst>
                                      </p:cBhvr>
                                      <p:to>
                                        <p:strVal val="visible"/>
                                      </p:to>
                                    </p:set>
                                    <p:animEffect transition="in" filter="fade">
                                      <p:cBhvr>
                                        <p:cTn id="50"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1965E-5190-4DF1-9D69-51A673ECEA11}"/>
              </a:ext>
            </a:extLst>
          </p:cNvPr>
          <p:cNvPicPr>
            <a:picLocks noChangeAspect="1"/>
          </p:cNvPicPr>
          <p:nvPr/>
        </p:nvPicPr>
        <p:blipFill>
          <a:blip r:embed="rId2"/>
          <a:stretch>
            <a:fillRect/>
          </a:stretch>
        </p:blipFill>
        <p:spPr>
          <a:xfrm>
            <a:off x="808037" y="1058862"/>
            <a:ext cx="10637838" cy="5726232"/>
          </a:xfrm>
          <a:prstGeom prst="rect">
            <a:avLst/>
          </a:prstGeom>
        </p:spPr>
      </p:pic>
      <p:sp>
        <p:nvSpPr>
          <p:cNvPr id="5" name="Title 2">
            <a:extLst>
              <a:ext uri="{FF2B5EF4-FFF2-40B4-BE49-F238E27FC236}">
                <a16:creationId xmlns:a16="http://schemas.microsoft.com/office/drawing/2014/main" id="{53FC1962-F7AC-4C34-A14F-4AD05D0EC866}"/>
              </a:ext>
            </a:extLst>
          </p:cNvPr>
          <p:cNvSpPr>
            <a:spLocks noGrp="1"/>
          </p:cNvSpPr>
          <p:nvPr>
            <p:ph type="title"/>
          </p:nvPr>
        </p:nvSpPr>
        <p:spPr>
          <a:xfrm>
            <a:off x="274639" y="295274"/>
            <a:ext cx="11889564" cy="917575"/>
          </a:xfrm>
        </p:spPr>
        <p:txBody>
          <a:bodyPr/>
          <a:lstStyle/>
          <a:p>
            <a:r>
              <a:rPr lang="en-US" dirty="0"/>
              <a:t>SDKs</a:t>
            </a:r>
          </a:p>
        </p:txBody>
      </p:sp>
    </p:spTree>
    <p:extLst>
      <p:ext uri="{BB962C8B-B14F-4D97-AF65-F5344CB8AC3E}">
        <p14:creationId xmlns:p14="http://schemas.microsoft.com/office/powerpoint/2010/main" val="10907424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A0D9B6A-E687-49B5-918E-7F9BB2F12693}"/>
              </a:ext>
            </a:extLst>
          </p:cNvPr>
          <p:cNvSpPr>
            <a:spLocks noGrp="1"/>
          </p:cNvSpPr>
          <p:nvPr>
            <p:ph type="title"/>
          </p:nvPr>
        </p:nvSpPr>
        <p:spPr>
          <a:xfrm>
            <a:off x="274639" y="295274"/>
            <a:ext cx="11889564" cy="917575"/>
          </a:xfrm>
        </p:spPr>
        <p:txBody>
          <a:bodyPr/>
          <a:lstStyle/>
          <a:p>
            <a:r>
              <a:rPr lang="en-US" dirty="0"/>
              <a:t>Device SDKs platform/OS support</a:t>
            </a:r>
          </a:p>
        </p:txBody>
      </p:sp>
      <p:sp>
        <p:nvSpPr>
          <p:cNvPr id="5" name="Text Placeholder 3">
            <a:extLst>
              <a:ext uri="{FF2B5EF4-FFF2-40B4-BE49-F238E27FC236}">
                <a16:creationId xmlns:a16="http://schemas.microsoft.com/office/drawing/2014/main" id="{66C35D2D-134C-4C1E-A794-8DEA888FB29D}"/>
              </a:ext>
            </a:extLst>
          </p:cNvPr>
          <p:cNvSpPr>
            <a:spLocks noGrp="1"/>
          </p:cNvSpPr>
          <p:nvPr>
            <p:ph type="body" sz="quarter" idx="10"/>
          </p:nvPr>
        </p:nvSpPr>
        <p:spPr>
          <a:xfrm>
            <a:off x="274639" y="1211287"/>
            <a:ext cx="5486399" cy="2157514"/>
          </a:xfrm>
        </p:spPr>
        <p:txBody>
          <a:bodyPr/>
          <a:lstStyle/>
          <a:p>
            <a:r>
              <a:rPr lang="en-US" sz="2800" dirty="0"/>
              <a:t>Android (Java or </a:t>
            </a:r>
            <a:r>
              <a:rPr lang="en-US" sz="2800" dirty="0" err="1"/>
              <a:t>Xamarin</a:t>
            </a:r>
            <a:r>
              <a:rPr lang="en-US" sz="2800" dirty="0"/>
              <a:t>)</a:t>
            </a:r>
          </a:p>
          <a:p>
            <a:r>
              <a:rPr lang="en-US" sz="2800" dirty="0"/>
              <a:t>Arduino</a:t>
            </a:r>
          </a:p>
          <a:p>
            <a:r>
              <a:rPr lang="en-US" sz="2800" dirty="0" err="1"/>
              <a:t>Debian</a:t>
            </a:r>
            <a:r>
              <a:rPr lang="en-US" sz="2800" dirty="0"/>
              <a:t> Linux (v 7.5)</a:t>
            </a:r>
          </a:p>
          <a:p>
            <a:r>
              <a:rPr lang="en-US" sz="2800" dirty="0"/>
              <a:t>ESP8266</a:t>
            </a:r>
          </a:p>
          <a:p>
            <a:r>
              <a:rPr lang="en-US" sz="2800" dirty="0"/>
              <a:t>Fedora Linux (v 20)</a:t>
            </a:r>
          </a:p>
          <a:p>
            <a:r>
              <a:rPr lang="en-US" sz="2800" dirty="0" err="1"/>
              <a:t>FreeRTOS</a:t>
            </a:r>
            <a:endParaRPr lang="en-US" sz="2800" dirty="0"/>
          </a:p>
          <a:p>
            <a:r>
              <a:rPr lang="en-US" sz="2800" dirty="0"/>
              <a:t>iOS (</a:t>
            </a:r>
            <a:r>
              <a:rPr lang="en-US" sz="2800" dirty="0" err="1"/>
              <a:t>Xamarin</a:t>
            </a:r>
            <a:r>
              <a:rPr lang="en-US" sz="2800" dirty="0"/>
              <a:t>)</a:t>
            </a:r>
          </a:p>
          <a:p>
            <a:r>
              <a:rPr lang="en-US" sz="2800" dirty="0" err="1"/>
              <a:t>mbed</a:t>
            </a:r>
            <a:r>
              <a:rPr lang="en-US" sz="2800" dirty="0"/>
              <a:t> OS (v 2.0)</a:t>
            </a:r>
          </a:p>
          <a:p>
            <a:r>
              <a:rPr lang="en-US" sz="2800" dirty="0" err="1"/>
              <a:t>OpenWRT</a:t>
            </a:r>
            <a:endParaRPr lang="en-US" sz="2800" dirty="0"/>
          </a:p>
          <a:p>
            <a:r>
              <a:rPr lang="en-US" sz="2800" dirty="0" err="1"/>
              <a:t>Raspbian</a:t>
            </a:r>
            <a:r>
              <a:rPr lang="en-US" sz="2800" dirty="0"/>
              <a:t> Linux (v 3.18)</a:t>
            </a:r>
          </a:p>
        </p:txBody>
      </p:sp>
      <p:sp>
        <p:nvSpPr>
          <p:cNvPr id="6" name="Text Placeholder 4">
            <a:extLst>
              <a:ext uri="{FF2B5EF4-FFF2-40B4-BE49-F238E27FC236}">
                <a16:creationId xmlns:a16="http://schemas.microsoft.com/office/drawing/2014/main" id="{A79B7440-5CE8-4EEC-8AB4-62081887AC3B}"/>
              </a:ext>
            </a:extLst>
          </p:cNvPr>
          <p:cNvSpPr txBox="1">
            <a:spLocks/>
          </p:cNvSpPr>
          <p:nvPr/>
        </p:nvSpPr>
        <p:spPr>
          <a:xfrm>
            <a:off x="6675439" y="1211287"/>
            <a:ext cx="5486399" cy="212365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STM32 </a:t>
            </a:r>
          </a:p>
          <a:p>
            <a:r>
              <a:rPr lang="en-US" sz="2800" dirty="0"/>
              <a:t>TI RTOS</a:t>
            </a:r>
          </a:p>
          <a:p>
            <a:r>
              <a:rPr lang="en-US" sz="2800" dirty="0" err="1"/>
              <a:t>Ubilinux</a:t>
            </a:r>
            <a:r>
              <a:rPr lang="en-US" sz="2800" dirty="0"/>
              <a:t> (v3.0)</a:t>
            </a:r>
          </a:p>
          <a:p>
            <a:r>
              <a:rPr lang="en-US" sz="2800" dirty="0"/>
              <a:t>Ubuntu Linux (v 14.04)</a:t>
            </a:r>
          </a:p>
          <a:p>
            <a:r>
              <a:rPr lang="en-US" sz="2800" dirty="0"/>
              <a:t>Windows Desktop (7, 8, 10)</a:t>
            </a:r>
          </a:p>
          <a:p>
            <a:r>
              <a:rPr lang="en-US" sz="2800" dirty="0"/>
              <a:t>Windows IoT Core (v 10)</a:t>
            </a:r>
          </a:p>
          <a:p>
            <a:r>
              <a:rPr lang="en-US" sz="2800" dirty="0"/>
              <a:t>Windows Server (v 2012 R2)</a:t>
            </a:r>
          </a:p>
          <a:p>
            <a:r>
              <a:rPr lang="en-US" sz="2800" dirty="0" err="1"/>
              <a:t>Yocto</a:t>
            </a:r>
            <a:r>
              <a:rPr lang="en-US" sz="2800" dirty="0"/>
              <a:t> Linux (v 2.1)</a:t>
            </a:r>
          </a:p>
          <a:p>
            <a:r>
              <a:rPr lang="en-US" sz="2800" dirty="0"/>
              <a:t>… and more</a:t>
            </a:r>
          </a:p>
        </p:txBody>
      </p:sp>
    </p:spTree>
    <p:extLst>
      <p:ext uri="{BB962C8B-B14F-4D97-AF65-F5344CB8AC3E}">
        <p14:creationId xmlns:p14="http://schemas.microsoft.com/office/powerpoint/2010/main" val="1605140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fade">
                                      <p:cBhvr>
                                        <p:cTn id="43" dur="500"/>
                                        <p:tgtEl>
                                          <p:spTgt spid="5">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fade">
                                      <p:cBhvr>
                                        <p:cTn id="47" dur="500"/>
                                        <p:tgtEl>
                                          <p:spTgt spid="6">
                                            <p:txEl>
                                              <p:pRg st="0" end="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 end="1"/>
                                            </p:txEl>
                                          </p:spTgt>
                                        </p:tgtEl>
                                        <p:attrNameLst>
                                          <p:attrName>style.visibility</p:attrName>
                                        </p:attrNameLst>
                                      </p:cBhvr>
                                      <p:to>
                                        <p:strVal val="visible"/>
                                      </p:to>
                                    </p:set>
                                    <p:animEffect transition="in" filter="fade">
                                      <p:cBhvr>
                                        <p:cTn id="51" dur="500"/>
                                        <p:tgtEl>
                                          <p:spTgt spid="6">
                                            <p:txEl>
                                              <p:pRg st="1" end="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Effect transition="in" filter="fade">
                                      <p:cBhvr>
                                        <p:cTn id="55" dur="500"/>
                                        <p:tgtEl>
                                          <p:spTgt spid="6">
                                            <p:txEl>
                                              <p:pRg st="2" end="2"/>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txEl>
                                              <p:pRg st="3" end="3"/>
                                            </p:txEl>
                                          </p:spTgt>
                                        </p:tgtEl>
                                        <p:attrNameLst>
                                          <p:attrName>style.visibility</p:attrName>
                                        </p:attrNameLst>
                                      </p:cBhvr>
                                      <p:to>
                                        <p:strVal val="visible"/>
                                      </p:to>
                                    </p:set>
                                    <p:animEffect transition="in" filter="fade">
                                      <p:cBhvr>
                                        <p:cTn id="59" dur="500"/>
                                        <p:tgtEl>
                                          <p:spTgt spid="6">
                                            <p:txEl>
                                              <p:pRg st="3" end="3"/>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txEl>
                                              <p:pRg st="4" end="4"/>
                                            </p:txEl>
                                          </p:spTgt>
                                        </p:tgtEl>
                                        <p:attrNameLst>
                                          <p:attrName>style.visibility</p:attrName>
                                        </p:attrNameLst>
                                      </p:cBhvr>
                                      <p:to>
                                        <p:strVal val="visible"/>
                                      </p:to>
                                    </p:set>
                                    <p:animEffect transition="in" filter="fade">
                                      <p:cBhvr>
                                        <p:cTn id="63" dur="500"/>
                                        <p:tgtEl>
                                          <p:spTgt spid="6">
                                            <p:txEl>
                                              <p:pRg st="4" end="4"/>
                                            </p:tx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txEl>
                                              <p:pRg st="5" end="5"/>
                                            </p:txEl>
                                          </p:spTgt>
                                        </p:tgtEl>
                                        <p:attrNameLst>
                                          <p:attrName>style.visibility</p:attrName>
                                        </p:attrNameLst>
                                      </p:cBhvr>
                                      <p:to>
                                        <p:strVal val="visible"/>
                                      </p:to>
                                    </p:set>
                                    <p:animEffect transition="in" filter="fade">
                                      <p:cBhvr>
                                        <p:cTn id="67" dur="500"/>
                                        <p:tgtEl>
                                          <p:spTgt spid="6">
                                            <p:txEl>
                                              <p:pRg st="5" end="5"/>
                                            </p:tx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txEl>
                                              <p:pRg st="6" end="6"/>
                                            </p:txEl>
                                          </p:spTgt>
                                        </p:tgtEl>
                                        <p:attrNameLst>
                                          <p:attrName>style.visibility</p:attrName>
                                        </p:attrNameLst>
                                      </p:cBhvr>
                                      <p:to>
                                        <p:strVal val="visible"/>
                                      </p:to>
                                    </p:set>
                                    <p:animEffect transition="in" filter="fade">
                                      <p:cBhvr>
                                        <p:cTn id="71" dur="500"/>
                                        <p:tgtEl>
                                          <p:spTgt spid="6">
                                            <p:txEl>
                                              <p:pRg st="6" end="6"/>
                                            </p:tx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txEl>
                                              <p:pRg st="8" end="8"/>
                                            </p:txEl>
                                          </p:spTgt>
                                        </p:tgtEl>
                                        <p:attrNameLst>
                                          <p:attrName>style.visibility</p:attrName>
                                        </p:attrNameLst>
                                      </p:cBhvr>
                                      <p:to>
                                        <p:strVal val="visible"/>
                                      </p:to>
                                    </p:set>
                                    <p:animEffect transition="in" filter="fade">
                                      <p:cBhvr>
                                        <p:cTn id="7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76967-E61E-4A30-81D1-92A994C89E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7" y="975519"/>
            <a:ext cx="8153400"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3619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B1CEAD-3607-49B0-8A4F-3A949C99D50B}"/>
              </a:ext>
            </a:extLst>
          </p:cNvPr>
          <p:cNvSpPr>
            <a:spLocks noGrp="1"/>
          </p:cNvSpPr>
          <p:nvPr>
            <p:ph type="title"/>
          </p:nvPr>
        </p:nvSpPr>
        <p:spPr/>
        <p:txBody>
          <a:bodyPr/>
          <a:lstStyle/>
          <a:p>
            <a:r>
              <a:rPr lang="en-US" dirty="0"/>
              <a:t>Azure Hubs</a:t>
            </a:r>
          </a:p>
        </p:txBody>
      </p:sp>
      <p:pic>
        <p:nvPicPr>
          <p:cNvPr id="4" name="Picture 3">
            <a:extLst>
              <a:ext uri="{FF2B5EF4-FFF2-40B4-BE49-F238E27FC236}">
                <a16:creationId xmlns:a16="http://schemas.microsoft.com/office/drawing/2014/main" id="{03E0CD21-99C7-4E24-9E80-C3EC8C9D4E37}"/>
              </a:ext>
            </a:extLst>
          </p:cNvPr>
          <p:cNvPicPr>
            <a:picLocks noChangeAspect="1"/>
          </p:cNvPicPr>
          <p:nvPr/>
        </p:nvPicPr>
        <p:blipFill>
          <a:blip r:embed="rId2"/>
          <a:stretch>
            <a:fillRect/>
          </a:stretch>
        </p:blipFill>
        <p:spPr>
          <a:xfrm>
            <a:off x="1601228" y="2222863"/>
            <a:ext cx="9236385" cy="2486719"/>
          </a:xfrm>
          <a:prstGeom prst="rect">
            <a:avLst/>
          </a:prstGeom>
        </p:spPr>
      </p:pic>
    </p:spTree>
    <p:extLst>
      <p:ext uri="{BB962C8B-B14F-4D97-AF65-F5344CB8AC3E}">
        <p14:creationId xmlns:p14="http://schemas.microsoft.com/office/powerpoint/2010/main" val="16216013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EE7C05-57D2-4F79-B5B1-BB447A8ED52E}"/>
              </a:ext>
            </a:extLst>
          </p:cNvPr>
          <p:cNvSpPr>
            <a:spLocks noGrp="1"/>
          </p:cNvSpPr>
          <p:nvPr>
            <p:ph type="body" sz="quarter" idx="10"/>
          </p:nvPr>
        </p:nvSpPr>
        <p:spPr/>
        <p:txBody>
          <a:bodyPr/>
          <a:lstStyle/>
          <a:p>
            <a:r>
              <a:rPr lang="en-ZA" dirty="0"/>
              <a:t>MX Chip Azure </a:t>
            </a:r>
            <a:r>
              <a:rPr lang="en-ZA" dirty="0" err="1"/>
              <a:t>Iot</a:t>
            </a:r>
            <a:r>
              <a:rPr lang="en-ZA" dirty="0"/>
              <a:t> Kit Twitter Demo</a:t>
            </a:r>
          </a:p>
          <a:p>
            <a:endParaRPr lang="en-ZA" dirty="0"/>
          </a:p>
          <a:p>
            <a:r>
              <a:rPr lang="en-ZA" dirty="0"/>
              <a:t>Azure Functions</a:t>
            </a:r>
          </a:p>
          <a:p>
            <a:endParaRPr lang="en-ZA" dirty="0"/>
          </a:p>
          <a:p>
            <a:r>
              <a:rPr lang="en-ZA" dirty="0"/>
              <a:t>Visual Studio Code</a:t>
            </a:r>
            <a:endParaRPr lang="en-US" dirty="0"/>
          </a:p>
        </p:txBody>
      </p:sp>
      <p:sp>
        <p:nvSpPr>
          <p:cNvPr id="3" name="Title 2">
            <a:extLst>
              <a:ext uri="{FF2B5EF4-FFF2-40B4-BE49-F238E27FC236}">
                <a16:creationId xmlns:a16="http://schemas.microsoft.com/office/drawing/2014/main" id="{E06AB2D4-B218-444A-9A6B-CD62E9F3A9E2}"/>
              </a:ext>
            </a:extLst>
          </p:cNvPr>
          <p:cNvSpPr>
            <a:spLocks noGrp="1"/>
          </p:cNvSpPr>
          <p:nvPr>
            <p:ph type="title"/>
          </p:nvPr>
        </p:nvSpPr>
        <p:spPr/>
        <p:txBody>
          <a:bodyPr/>
          <a:lstStyle/>
          <a:p>
            <a:r>
              <a:rPr lang="en-ZA" dirty="0"/>
              <a:t>Demo</a:t>
            </a:r>
            <a:endParaRPr lang="en-US" dirty="0"/>
          </a:p>
        </p:txBody>
      </p:sp>
    </p:spTree>
    <p:extLst>
      <p:ext uri="{BB962C8B-B14F-4D97-AF65-F5344CB8AC3E}">
        <p14:creationId xmlns:p14="http://schemas.microsoft.com/office/powerpoint/2010/main" val="75566603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006553-CD9D-413E-8FA9-E3EEED3107DF}"/>
              </a:ext>
            </a:extLst>
          </p:cNvPr>
          <p:cNvPicPr>
            <a:picLocks noChangeAspect="1"/>
          </p:cNvPicPr>
          <p:nvPr/>
        </p:nvPicPr>
        <p:blipFill>
          <a:blip r:embed="rId2"/>
          <a:stretch>
            <a:fillRect/>
          </a:stretch>
        </p:blipFill>
        <p:spPr>
          <a:xfrm>
            <a:off x="960437" y="2506662"/>
            <a:ext cx="10006213" cy="3001864"/>
          </a:xfrm>
          <a:prstGeom prst="rect">
            <a:avLst/>
          </a:prstGeom>
        </p:spPr>
      </p:pic>
      <p:sp>
        <p:nvSpPr>
          <p:cNvPr id="8" name="Title 2">
            <a:extLst>
              <a:ext uri="{FF2B5EF4-FFF2-40B4-BE49-F238E27FC236}">
                <a16:creationId xmlns:a16="http://schemas.microsoft.com/office/drawing/2014/main" id="{5F20B8B1-21AA-4705-B4BF-002569FED7ED}"/>
              </a:ext>
            </a:extLst>
          </p:cNvPr>
          <p:cNvSpPr>
            <a:spLocks noGrp="1"/>
          </p:cNvSpPr>
          <p:nvPr>
            <p:ph type="title"/>
          </p:nvPr>
        </p:nvSpPr>
        <p:spPr>
          <a:xfrm>
            <a:off x="274639" y="295274"/>
            <a:ext cx="11889564" cy="917575"/>
          </a:xfrm>
        </p:spPr>
        <p:txBody>
          <a:bodyPr/>
          <a:lstStyle/>
          <a:p>
            <a:r>
              <a:rPr lang="en-US" dirty="0"/>
              <a:t>Azure Hubs</a:t>
            </a:r>
          </a:p>
        </p:txBody>
      </p:sp>
    </p:spTree>
    <p:extLst>
      <p:ext uri="{BB962C8B-B14F-4D97-AF65-F5344CB8AC3E}">
        <p14:creationId xmlns:p14="http://schemas.microsoft.com/office/powerpoint/2010/main" val="22483835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EE7C05-57D2-4F79-B5B1-BB447A8ED52E}"/>
              </a:ext>
            </a:extLst>
          </p:cNvPr>
          <p:cNvSpPr>
            <a:spLocks noGrp="1"/>
          </p:cNvSpPr>
          <p:nvPr>
            <p:ph type="body" sz="quarter" idx="10"/>
          </p:nvPr>
        </p:nvSpPr>
        <p:spPr/>
        <p:txBody>
          <a:bodyPr/>
          <a:lstStyle/>
          <a:p>
            <a:r>
              <a:rPr lang="en-ZA" dirty="0"/>
              <a:t>MX Chip Azure </a:t>
            </a:r>
            <a:r>
              <a:rPr lang="en-ZA" dirty="0" err="1"/>
              <a:t>Iot</a:t>
            </a:r>
            <a:r>
              <a:rPr lang="en-ZA" dirty="0"/>
              <a:t> Kit Weather Prediction Demo</a:t>
            </a:r>
          </a:p>
          <a:p>
            <a:endParaRPr lang="en-ZA" dirty="0"/>
          </a:p>
          <a:p>
            <a:r>
              <a:rPr lang="en-ZA" dirty="0"/>
              <a:t>Azure Stream Analytics</a:t>
            </a:r>
          </a:p>
          <a:p>
            <a:endParaRPr lang="en-ZA" dirty="0"/>
          </a:p>
          <a:p>
            <a:r>
              <a:rPr lang="en-ZA" dirty="0"/>
              <a:t>Azure </a:t>
            </a:r>
            <a:r>
              <a:rPr lang="en-ZA" dirty="0" err="1"/>
              <a:t>Iot</a:t>
            </a:r>
            <a:r>
              <a:rPr lang="en-ZA" dirty="0"/>
              <a:t> Hubs</a:t>
            </a:r>
          </a:p>
          <a:p>
            <a:endParaRPr lang="en-ZA" dirty="0"/>
          </a:p>
          <a:p>
            <a:r>
              <a:rPr lang="en-ZA" dirty="0"/>
              <a:t>Azure Machine Learning</a:t>
            </a:r>
            <a:endParaRPr lang="en-US" dirty="0"/>
          </a:p>
        </p:txBody>
      </p:sp>
      <p:sp>
        <p:nvSpPr>
          <p:cNvPr id="3" name="Title 2">
            <a:extLst>
              <a:ext uri="{FF2B5EF4-FFF2-40B4-BE49-F238E27FC236}">
                <a16:creationId xmlns:a16="http://schemas.microsoft.com/office/drawing/2014/main" id="{E06AB2D4-B218-444A-9A6B-CD62E9F3A9E2}"/>
              </a:ext>
            </a:extLst>
          </p:cNvPr>
          <p:cNvSpPr>
            <a:spLocks noGrp="1"/>
          </p:cNvSpPr>
          <p:nvPr>
            <p:ph type="title"/>
          </p:nvPr>
        </p:nvSpPr>
        <p:spPr/>
        <p:txBody>
          <a:bodyPr/>
          <a:lstStyle/>
          <a:p>
            <a:r>
              <a:rPr lang="en-ZA" dirty="0"/>
              <a:t>Demo</a:t>
            </a:r>
            <a:endParaRPr lang="en-US" dirty="0"/>
          </a:p>
        </p:txBody>
      </p:sp>
    </p:spTree>
    <p:extLst>
      <p:ext uri="{BB962C8B-B14F-4D97-AF65-F5344CB8AC3E}">
        <p14:creationId xmlns:p14="http://schemas.microsoft.com/office/powerpoint/2010/main" val="42721569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873E31-7A6C-4B5D-8E66-FEE24726F3E0}"/>
              </a:ext>
            </a:extLst>
          </p:cNvPr>
          <p:cNvPicPr>
            <a:picLocks noChangeAspect="1"/>
          </p:cNvPicPr>
          <p:nvPr/>
        </p:nvPicPr>
        <p:blipFill>
          <a:blip r:embed="rId2"/>
          <a:stretch>
            <a:fillRect/>
          </a:stretch>
        </p:blipFill>
        <p:spPr>
          <a:xfrm>
            <a:off x="1952396" y="1159140"/>
            <a:ext cx="8534049" cy="5439832"/>
          </a:xfrm>
          <a:prstGeom prst="rect">
            <a:avLst/>
          </a:prstGeom>
        </p:spPr>
      </p:pic>
      <p:sp>
        <p:nvSpPr>
          <p:cNvPr id="17" name="Title 2">
            <a:extLst>
              <a:ext uri="{FF2B5EF4-FFF2-40B4-BE49-F238E27FC236}">
                <a16:creationId xmlns:a16="http://schemas.microsoft.com/office/drawing/2014/main" id="{B0E5F3C0-CF01-497F-8748-C8A9D505D02C}"/>
              </a:ext>
            </a:extLst>
          </p:cNvPr>
          <p:cNvSpPr>
            <a:spLocks noGrp="1"/>
          </p:cNvSpPr>
          <p:nvPr>
            <p:ph type="title"/>
          </p:nvPr>
        </p:nvSpPr>
        <p:spPr>
          <a:xfrm>
            <a:off x="274639" y="295274"/>
            <a:ext cx="11889564" cy="917575"/>
          </a:xfrm>
        </p:spPr>
        <p:txBody>
          <a:bodyPr/>
          <a:lstStyle/>
          <a:p>
            <a:r>
              <a:rPr lang="en-ZA" dirty="0"/>
              <a:t>Machine Learning</a:t>
            </a:r>
            <a:endParaRPr lang="en-US" dirty="0"/>
          </a:p>
        </p:txBody>
      </p:sp>
    </p:spTree>
    <p:extLst>
      <p:ext uri="{BB962C8B-B14F-4D97-AF65-F5344CB8AC3E}">
        <p14:creationId xmlns:p14="http://schemas.microsoft.com/office/powerpoint/2010/main" val="22535699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5F20B8B1-21AA-4705-B4BF-002569FED7ED}"/>
              </a:ext>
            </a:extLst>
          </p:cNvPr>
          <p:cNvSpPr>
            <a:spLocks noGrp="1"/>
          </p:cNvSpPr>
          <p:nvPr>
            <p:ph type="title"/>
          </p:nvPr>
        </p:nvSpPr>
        <p:spPr>
          <a:xfrm>
            <a:off x="274639" y="295274"/>
            <a:ext cx="11889564" cy="917575"/>
          </a:xfrm>
        </p:spPr>
        <p:txBody>
          <a:bodyPr/>
          <a:lstStyle/>
          <a:p>
            <a:r>
              <a:rPr lang="en-US" dirty="0"/>
              <a:t>Azure Hubs</a:t>
            </a:r>
          </a:p>
        </p:txBody>
      </p:sp>
      <p:pic>
        <p:nvPicPr>
          <p:cNvPr id="2" name="Picture 2">
            <a:extLst>
              <a:ext uri="{FF2B5EF4-FFF2-40B4-BE49-F238E27FC236}">
                <a16:creationId xmlns:a16="http://schemas.microsoft.com/office/drawing/2014/main" id="{8D4A9512-3586-4FAA-A858-24B7DE060D4A}"/>
              </a:ext>
            </a:extLst>
          </p:cNvPr>
          <p:cNvPicPr>
            <a:picLocks noChangeAspect="1"/>
          </p:cNvPicPr>
          <p:nvPr/>
        </p:nvPicPr>
        <p:blipFill>
          <a:blip r:embed="rId2"/>
          <a:stretch>
            <a:fillRect/>
          </a:stretch>
        </p:blipFill>
        <p:spPr>
          <a:xfrm>
            <a:off x="3254375" y="2240750"/>
            <a:ext cx="5329515" cy="1797163"/>
          </a:xfrm>
          <a:prstGeom prst="rect">
            <a:avLst/>
          </a:prstGeom>
        </p:spPr>
      </p:pic>
    </p:spTree>
    <p:extLst>
      <p:ext uri="{BB962C8B-B14F-4D97-AF65-F5344CB8AC3E}">
        <p14:creationId xmlns:p14="http://schemas.microsoft.com/office/powerpoint/2010/main" val="28455645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41B065-384C-4291-94DC-066192965EEC}"/>
              </a:ext>
            </a:extLst>
          </p:cNvPr>
          <p:cNvSpPr>
            <a:spLocks noGrp="1"/>
          </p:cNvSpPr>
          <p:nvPr>
            <p:ph type="body" sz="quarter" idx="10"/>
          </p:nvPr>
        </p:nvSpPr>
        <p:spPr/>
        <p:txBody>
          <a:bodyPr/>
          <a:lstStyle/>
          <a:p>
            <a:r>
              <a:rPr lang="en-ZA" dirty="0" err="1"/>
              <a:t>IoT</a:t>
            </a:r>
            <a:r>
              <a:rPr lang="en-ZA" dirty="0"/>
              <a:t> Devices</a:t>
            </a:r>
          </a:p>
          <a:p>
            <a:r>
              <a:rPr lang="en-ZA" dirty="0"/>
              <a:t>Azure </a:t>
            </a:r>
            <a:r>
              <a:rPr lang="en-ZA" dirty="0" err="1"/>
              <a:t>IoT</a:t>
            </a:r>
            <a:r>
              <a:rPr lang="en-ZA" dirty="0"/>
              <a:t> Hubs</a:t>
            </a:r>
          </a:p>
          <a:p>
            <a:r>
              <a:rPr lang="en-ZA" dirty="0"/>
              <a:t>Azure Stream Analytics</a:t>
            </a:r>
          </a:p>
          <a:p>
            <a:r>
              <a:rPr lang="en-ZA" dirty="0"/>
              <a:t>Azure Machine Learning</a:t>
            </a:r>
          </a:p>
          <a:p>
            <a:r>
              <a:rPr lang="en-ZA" dirty="0"/>
              <a:t>Power Bi</a:t>
            </a:r>
            <a:endParaRPr lang="en-US" dirty="0"/>
          </a:p>
        </p:txBody>
      </p:sp>
      <p:sp>
        <p:nvSpPr>
          <p:cNvPr id="3" name="Title 2">
            <a:extLst>
              <a:ext uri="{FF2B5EF4-FFF2-40B4-BE49-F238E27FC236}">
                <a16:creationId xmlns:a16="http://schemas.microsoft.com/office/drawing/2014/main" id="{CC25EBD9-CF6E-40E4-91AE-74729CF8BFC0}"/>
              </a:ext>
            </a:extLst>
          </p:cNvPr>
          <p:cNvSpPr>
            <a:spLocks noGrp="1"/>
          </p:cNvSpPr>
          <p:nvPr>
            <p:ph type="title"/>
          </p:nvPr>
        </p:nvSpPr>
        <p:spPr/>
        <p:txBody>
          <a:bodyPr/>
          <a:lstStyle/>
          <a:p>
            <a:r>
              <a:rPr lang="en-ZA" dirty="0"/>
              <a:t>What did we cover?</a:t>
            </a:r>
            <a:endParaRPr lang="en-US" dirty="0"/>
          </a:p>
        </p:txBody>
      </p:sp>
    </p:spTree>
    <p:extLst>
      <p:ext uri="{BB962C8B-B14F-4D97-AF65-F5344CB8AC3E}">
        <p14:creationId xmlns:p14="http://schemas.microsoft.com/office/powerpoint/2010/main" val="35710729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More about I</a:t>
            </a:r>
            <a:r>
              <a:rPr lang="en-ZA" sz="7798" spc="0" dirty="0">
                <a:solidFill>
                  <a:schemeClr val="tx1"/>
                </a:solidFill>
              </a:rPr>
              <a:t>o</a:t>
            </a:r>
            <a:r>
              <a:rPr lang="en-US" sz="7798" spc="0" dirty="0">
                <a:solidFill>
                  <a:schemeClr val="tx1"/>
                </a:solidFill>
              </a:rPr>
              <a:t>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 name="Rectangle 1"/>
          <p:cNvSpPr/>
          <p:nvPr/>
        </p:nvSpPr>
        <p:spPr>
          <a:xfrm>
            <a:off x="1745142" y="2047417"/>
            <a:ext cx="5226052" cy="5047536"/>
          </a:xfrm>
          <a:prstGeom prst="rect">
            <a:avLst/>
          </a:prstGeom>
        </p:spPr>
        <p:txBody>
          <a:bodyPr wrap="square">
            <a:spAutoFit/>
          </a:bodyPr>
          <a:lstStyle/>
          <a:p>
            <a:r>
              <a:rPr lang="en-US" sz="1400" b="1" dirty="0"/>
              <a:t>Android Things</a:t>
            </a:r>
          </a:p>
          <a:p>
            <a:endParaRPr lang="en-US" sz="1400" dirty="0">
              <a:hlinkClick r:id="rId3"/>
            </a:endParaRPr>
          </a:p>
          <a:p>
            <a:r>
              <a:rPr lang="en-US" sz="1400" dirty="0">
                <a:hlinkClick r:id="rId3"/>
              </a:rPr>
              <a:t>https://developer.android.com/things/hardware/index.html</a:t>
            </a:r>
            <a:endParaRPr lang="en-US" sz="1400" dirty="0"/>
          </a:p>
          <a:p>
            <a:endParaRPr lang="en-US" sz="1400" dirty="0"/>
          </a:p>
          <a:p>
            <a:r>
              <a:rPr lang="en-US" sz="1400" b="1" dirty="0" err="1"/>
              <a:t>Xamarin</a:t>
            </a:r>
            <a:r>
              <a:rPr lang="en-US" sz="1400" b="1" dirty="0"/>
              <a:t> IOT</a:t>
            </a:r>
          </a:p>
          <a:p>
            <a:endParaRPr lang="en-US" sz="1400" dirty="0">
              <a:hlinkClick r:id="rId4"/>
            </a:endParaRPr>
          </a:p>
          <a:p>
            <a:r>
              <a:rPr lang="en-ZA" sz="1400" dirty="0">
                <a:hlinkClick r:id="rId4"/>
              </a:rPr>
              <a:t>https://developer.xamarin.com/guides/cross-platform/iot/</a:t>
            </a:r>
            <a:endParaRPr lang="en-US" sz="1400" dirty="0"/>
          </a:p>
          <a:p>
            <a:endParaRPr lang="en-US" sz="1400" dirty="0"/>
          </a:p>
          <a:p>
            <a:endParaRPr lang="en-US" sz="1400" dirty="0"/>
          </a:p>
          <a:p>
            <a:r>
              <a:rPr lang="en-US" sz="1400" b="1" dirty="0"/>
              <a:t>Visual Studio Code Arduino Extension</a:t>
            </a:r>
          </a:p>
          <a:p>
            <a:endParaRPr lang="en-US" sz="1400" dirty="0"/>
          </a:p>
          <a:p>
            <a:r>
              <a:rPr lang="en-US" sz="1400" dirty="0">
                <a:hlinkClick r:id="rId5"/>
              </a:rPr>
              <a:t>https://marketplace.visualstudio.com/items?itemName=vsciot-vscode.vscode-arduino</a:t>
            </a:r>
            <a:r>
              <a:rPr lang="en-US" sz="1400" dirty="0"/>
              <a:t> </a:t>
            </a:r>
          </a:p>
          <a:p>
            <a:endParaRPr lang="en-US" sz="1400" b="1" dirty="0"/>
          </a:p>
          <a:p>
            <a:endParaRPr lang="en-US" sz="1400" dirty="0"/>
          </a:p>
          <a:p>
            <a:r>
              <a:rPr lang="en-US" sz="1400" b="1" dirty="0"/>
              <a:t>Azure </a:t>
            </a:r>
            <a:r>
              <a:rPr lang="en-US" sz="1400" b="1" dirty="0" err="1"/>
              <a:t>Iot</a:t>
            </a:r>
            <a:r>
              <a:rPr lang="en-US" sz="1400" b="1" dirty="0"/>
              <a:t> Hubs</a:t>
            </a:r>
          </a:p>
          <a:p>
            <a:endParaRPr lang="en-US" sz="1400" dirty="0"/>
          </a:p>
          <a:p>
            <a:r>
              <a:rPr lang="en-US" sz="1400" dirty="0">
                <a:hlinkClick r:id="rId6"/>
              </a:rPr>
              <a:t>https://docs.microsoft.com/en-us/azure/iot-hub/</a:t>
            </a:r>
            <a:r>
              <a:rPr lang="en-US" sz="1400" dirty="0"/>
              <a:t> </a:t>
            </a:r>
          </a:p>
          <a:p>
            <a:r>
              <a:rPr lang="en-US" sz="1400" dirty="0">
                <a:gradFill>
                  <a:gsLst>
                    <a:gs pos="2917">
                      <a:schemeClr val="tx1"/>
                    </a:gs>
                    <a:gs pos="30000">
                      <a:schemeClr val="tx1"/>
                    </a:gs>
                  </a:gsLst>
                  <a:lin ang="5400000" scaled="0"/>
                </a:gradFill>
                <a:hlinkClick r:id="rId7"/>
              </a:rPr>
              <a:t>https://docs.microsoft.com/en-us/azure/iot-hub/iot-hub-weather-forecast-machine-learning</a:t>
            </a:r>
            <a:endParaRPr lang="en-US" sz="1400" dirty="0">
              <a:gradFill>
                <a:gsLst>
                  <a:gs pos="2917">
                    <a:schemeClr val="tx1"/>
                  </a:gs>
                  <a:gs pos="30000">
                    <a:schemeClr val="tx1"/>
                  </a:gs>
                </a:gsLst>
                <a:lin ang="5400000" scaled="0"/>
              </a:gradFill>
            </a:endParaRPr>
          </a:p>
          <a:p>
            <a:endParaRPr lang="en-US" sz="1400" dirty="0"/>
          </a:p>
          <a:p>
            <a:endParaRPr lang="en-US" sz="1400" dirty="0"/>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a:t>
            </a:r>
            <a:r>
              <a:rPr lang="en-US" sz="7798" spc="0" dirty="0" err="1">
                <a:solidFill>
                  <a:schemeClr val="tx1"/>
                </a:solidFill>
              </a:rPr>
              <a:t>Xamarin</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2123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943E6-EC53-420A-AA58-18F39CBE2F66}"/>
              </a:ext>
            </a:extLst>
          </p:cNvPr>
          <p:cNvPicPr>
            <a:picLocks noChangeAspect="1"/>
          </p:cNvPicPr>
          <p:nvPr/>
        </p:nvPicPr>
        <p:blipFill>
          <a:blip r:embed="rId2"/>
          <a:stretch>
            <a:fillRect/>
          </a:stretch>
        </p:blipFill>
        <p:spPr>
          <a:xfrm>
            <a:off x="2251592" y="525462"/>
            <a:ext cx="6863634" cy="5074789"/>
          </a:xfrm>
          <a:prstGeom prst="rect">
            <a:avLst/>
          </a:prstGeom>
        </p:spPr>
      </p:pic>
      <p:sp>
        <p:nvSpPr>
          <p:cNvPr id="5" name="Rectangle 4">
            <a:extLst>
              <a:ext uri="{FF2B5EF4-FFF2-40B4-BE49-F238E27FC236}">
                <a16:creationId xmlns:a16="http://schemas.microsoft.com/office/drawing/2014/main" id="{F6B3F30C-EB9E-45B1-B5B7-1F5B8BDEE2A0}"/>
              </a:ext>
            </a:extLst>
          </p:cNvPr>
          <p:cNvSpPr/>
          <p:nvPr/>
        </p:nvSpPr>
        <p:spPr>
          <a:xfrm>
            <a:off x="3703637" y="5935662"/>
            <a:ext cx="3959545" cy="523220"/>
          </a:xfrm>
          <a:prstGeom prst="rect">
            <a:avLst/>
          </a:prstGeom>
        </p:spPr>
        <p:txBody>
          <a:bodyPr wrap="none">
            <a:spAutoFit/>
          </a:bodyPr>
          <a:lstStyle/>
          <a:p>
            <a:r>
              <a:rPr lang="en-US" sz="2800" dirty="0">
                <a:hlinkClick r:id="rId3"/>
              </a:rPr>
              <a:t>https://www.arduino.cc/</a:t>
            </a:r>
            <a:endParaRPr lang="en-US" sz="2800" dirty="0"/>
          </a:p>
        </p:txBody>
      </p:sp>
    </p:spTree>
    <p:extLst>
      <p:ext uri="{BB962C8B-B14F-4D97-AF65-F5344CB8AC3E}">
        <p14:creationId xmlns:p14="http://schemas.microsoft.com/office/powerpoint/2010/main" val="22627905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netduino logo">
            <a:extLst>
              <a:ext uri="{FF2B5EF4-FFF2-40B4-BE49-F238E27FC236}">
                <a16:creationId xmlns:a16="http://schemas.microsoft.com/office/drawing/2014/main" id="{EDD443E5-6CAE-46C4-8537-045FCB63A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7" y="2582862"/>
            <a:ext cx="4762500"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416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875986-3AB3-4EC1-B889-32C72EA3B9AC}"/>
              </a:ext>
            </a:extLst>
          </p:cNvPr>
          <p:cNvSpPr>
            <a:spLocks noGrp="1"/>
          </p:cNvSpPr>
          <p:nvPr>
            <p:ph type="body" sz="quarter" idx="10"/>
          </p:nvPr>
        </p:nvSpPr>
        <p:spPr>
          <a:xfrm>
            <a:off x="274639" y="1363662"/>
            <a:ext cx="11887199" cy="5334000"/>
          </a:xfrm>
        </p:spPr>
        <p:txBody>
          <a:bodyPr/>
          <a:lstStyle/>
          <a:p>
            <a:r>
              <a:rPr lang="en-US" dirty="0"/>
              <a:t>Open Source Hardware</a:t>
            </a:r>
          </a:p>
          <a:p>
            <a:r>
              <a:rPr lang="en-US" dirty="0"/>
              <a:t>.NET Micro Framework</a:t>
            </a:r>
          </a:p>
          <a:p>
            <a:r>
              <a:rPr lang="en-US" dirty="0"/>
              <a:t>C#</a:t>
            </a:r>
          </a:p>
          <a:p>
            <a:endParaRPr lang="en-US" dirty="0"/>
          </a:p>
          <a:p>
            <a:r>
              <a:rPr lang="en-US" dirty="0"/>
              <a:t>Visual Studio 2015 (2017 extension in progress)  Visual Studio for the Mac</a:t>
            </a:r>
          </a:p>
          <a:p>
            <a:endParaRPr lang="en-US" dirty="0"/>
          </a:p>
          <a:p>
            <a:r>
              <a:rPr lang="en-US" dirty="0">
                <a:hlinkClick r:id="rId2"/>
              </a:rPr>
              <a:t>http://developer.wildernesslabs.co</a:t>
            </a:r>
            <a:endParaRPr lang="en-US" dirty="0"/>
          </a:p>
        </p:txBody>
      </p:sp>
      <p:sp>
        <p:nvSpPr>
          <p:cNvPr id="3" name="Title 2">
            <a:extLst>
              <a:ext uri="{FF2B5EF4-FFF2-40B4-BE49-F238E27FC236}">
                <a16:creationId xmlns:a16="http://schemas.microsoft.com/office/drawing/2014/main" id="{1F545E2D-BC8A-4F0F-A532-82ED914251B0}"/>
              </a:ext>
            </a:extLst>
          </p:cNvPr>
          <p:cNvSpPr>
            <a:spLocks noGrp="1"/>
          </p:cNvSpPr>
          <p:nvPr>
            <p:ph type="title"/>
          </p:nvPr>
        </p:nvSpPr>
        <p:spPr/>
        <p:txBody>
          <a:bodyPr/>
          <a:lstStyle/>
          <a:p>
            <a:r>
              <a:rPr lang="en-US" dirty="0" err="1"/>
              <a:t>Netduino</a:t>
            </a:r>
            <a:endParaRPr lang="en-US" dirty="0"/>
          </a:p>
        </p:txBody>
      </p:sp>
    </p:spTree>
    <p:extLst>
      <p:ext uri="{BB962C8B-B14F-4D97-AF65-F5344CB8AC3E}">
        <p14:creationId xmlns:p14="http://schemas.microsoft.com/office/powerpoint/2010/main" val="1749459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5D0AE-1EA8-41DA-A236-BBCBA96AFF2A}"/>
              </a:ext>
            </a:extLst>
          </p:cNvPr>
          <p:cNvPicPr>
            <a:picLocks noChangeAspect="1"/>
          </p:cNvPicPr>
          <p:nvPr/>
        </p:nvPicPr>
        <p:blipFill>
          <a:blip r:embed="rId2"/>
          <a:stretch>
            <a:fillRect/>
          </a:stretch>
        </p:blipFill>
        <p:spPr>
          <a:xfrm>
            <a:off x="2771508" y="1380819"/>
            <a:ext cx="6548439" cy="5156055"/>
          </a:xfrm>
          <a:prstGeom prst="rect">
            <a:avLst/>
          </a:prstGeom>
        </p:spPr>
      </p:pic>
      <p:sp>
        <p:nvSpPr>
          <p:cNvPr id="2" name="Title 2">
            <a:extLst>
              <a:ext uri="{FF2B5EF4-FFF2-40B4-BE49-F238E27FC236}">
                <a16:creationId xmlns:a16="http://schemas.microsoft.com/office/drawing/2014/main" id="{9A1C1F98-9465-4231-BBA4-0239185DBADA}"/>
              </a:ext>
            </a:extLst>
          </p:cNvPr>
          <p:cNvSpPr>
            <a:spLocks noGrp="1"/>
          </p:cNvSpPr>
          <p:nvPr>
            <p:ph type="title"/>
          </p:nvPr>
        </p:nvSpPr>
        <p:spPr>
          <a:xfrm>
            <a:off x="274639" y="295274"/>
            <a:ext cx="11889564" cy="917575"/>
          </a:xfrm>
        </p:spPr>
        <p:txBody>
          <a:bodyPr/>
          <a:lstStyle/>
          <a:p>
            <a:r>
              <a:rPr lang="en-US" dirty="0"/>
              <a:t>Extension</a:t>
            </a:r>
          </a:p>
        </p:txBody>
      </p:sp>
    </p:spTree>
    <p:extLst>
      <p:ext uri="{BB962C8B-B14F-4D97-AF65-F5344CB8AC3E}">
        <p14:creationId xmlns:p14="http://schemas.microsoft.com/office/powerpoint/2010/main" val="20832601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62B4-95EB-4AD3-8993-AA96209A7F08}"/>
              </a:ext>
            </a:extLst>
          </p:cNvPr>
          <p:cNvPicPr>
            <a:picLocks noChangeAspect="1"/>
          </p:cNvPicPr>
          <p:nvPr/>
        </p:nvPicPr>
        <p:blipFill>
          <a:blip r:embed="rId2"/>
          <a:stretch>
            <a:fillRect/>
          </a:stretch>
        </p:blipFill>
        <p:spPr>
          <a:xfrm>
            <a:off x="3499115" y="2141644"/>
            <a:ext cx="5042318" cy="2574734"/>
          </a:xfrm>
          <a:prstGeom prst="rect">
            <a:avLst/>
          </a:prstGeom>
        </p:spPr>
      </p:pic>
    </p:spTree>
    <p:extLst>
      <p:ext uri="{BB962C8B-B14F-4D97-AF65-F5344CB8AC3E}">
        <p14:creationId xmlns:p14="http://schemas.microsoft.com/office/powerpoint/2010/main" val="2854553431"/>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0/xmlns/"/>
    <ds:schemaRef ds:uri="http://www.w3.org/2001/XMLSchema"/>
    <ds:schemaRef ds:uri="630a2e83-186a-4a0f-ab27-bee8a8096ab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1374</TotalTime>
  <Words>1739</Words>
  <Application>Microsoft Office PowerPoint</Application>
  <PresentationFormat>Custom</PresentationFormat>
  <Paragraphs>256</Paragraphs>
  <Slides>48</Slides>
  <Notes>3</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WHITE TEMPLATE</vt:lpstr>
      <vt:lpstr>Azure and the Internet of Things</vt:lpstr>
      <vt:lpstr>PowerPoint Presentation</vt:lpstr>
      <vt:lpstr>PowerPoint Presentation</vt:lpstr>
      <vt:lpstr>PowerPoint Presentation</vt:lpstr>
      <vt:lpstr>PowerPoint Presentation</vt:lpstr>
      <vt:lpstr>PowerPoint Presentation</vt:lpstr>
      <vt:lpstr>Netduino</vt:lpstr>
      <vt:lpstr>Extension</vt:lpstr>
      <vt:lpstr>PowerPoint Presentation</vt:lpstr>
      <vt:lpstr>Android Things</vt:lpstr>
      <vt:lpstr>Things Support Library</vt:lpstr>
      <vt:lpstr>Behavioral Changes</vt:lpstr>
      <vt:lpstr>Development Boards</vt:lpstr>
      <vt:lpstr>PowerPoint Presentation</vt:lpstr>
      <vt:lpstr>One Windows Platform</vt:lpstr>
      <vt:lpstr>Windows 10 IoT Core</vt:lpstr>
      <vt:lpstr>Development Boards</vt:lpstr>
      <vt:lpstr>Remote Client</vt:lpstr>
      <vt:lpstr>PowerPoint Presentation</vt:lpstr>
      <vt:lpstr>Xamarin Iot</vt:lpstr>
      <vt:lpstr>Getting Started</vt:lpstr>
      <vt:lpstr>Extension</vt:lpstr>
      <vt:lpstr>Remote Device</vt:lpstr>
      <vt:lpstr>Device Support (Anything Linux based)</vt:lpstr>
      <vt:lpstr>What can I do in Visual Studio?</vt:lpstr>
      <vt:lpstr>Arduino</vt:lpstr>
      <vt:lpstr>PowerPoint Presentation</vt:lpstr>
      <vt:lpstr>PowerPoint Presentation</vt:lpstr>
      <vt:lpstr>PowerPoint Presentation</vt:lpstr>
      <vt:lpstr>Azure IoT Hubs</vt:lpstr>
      <vt:lpstr>Demo</vt:lpstr>
      <vt:lpstr>PowerPoint Presentation</vt:lpstr>
      <vt:lpstr>Getting Started with Azure IoT Hub</vt:lpstr>
      <vt:lpstr>PowerPoint Presentation</vt:lpstr>
      <vt:lpstr>Creating an Azure Iot Hub</vt:lpstr>
      <vt:lpstr>Azure Internet of Things</vt:lpstr>
      <vt:lpstr>Azure Iot Hub Developers tools</vt:lpstr>
      <vt:lpstr>SDKs</vt:lpstr>
      <vt:lpstr>Device SDKs platform/OS support</vt:lpstr>
      <vt:lpstr>Azure Hubs</vt:lpstr>
      <vt:lpstr>Demo</vt:lpstr>
      <vt:lpstr>Azure Hubs</vt:lpstr>
      <vt:lpstr>Demo</vt:lpstr>
      <vt:lpstr>Machine Learning</vt:lpstr>
      <vt:lpstr>Azure Hubs</vt:lpstr>
      <vt:lpstr>What did we cover?</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87</cp:revision>
  <dcterms:created xsi:type="dcterms:W3CDTF">2017-02-22T22:03:09Z</dcterms:created>
  <dcterms:modified xsi:type="dcterms:W3CDTF">2017-10-10T01:33:59Z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